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3.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4.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C8E5_A277602.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2.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3.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701" r:id="rId5"/>
    <p:sldMasterId id="2147485212" r:id="rId6"/>
    <p:sldMasterId id="2147485327" r:id="rId7"/>
    <p:sldMasterId id="2147485356" r:id="rId8"/>
  </p:sldMasterIdLst>
  <p:notesMasterIdLst>
    <p:notesMasterId r:id="rId25"/>
  </p:notesMasterIdLst>
  <p:sldIdLst>
    <p:sldId id="2076138451" r:id="rId9"/>
    <p:sldId id="2147469155" r:id="rId10"/>
    <p:sldId id="2147469541" r:id="rId11"/>
    <p:sldId id="2147469542" r:id="rId12"/>
    <p:sldId id="2147469540" r:id="rId13"/>
    <p:sldId id="2147470539" r:id="rId14"/>
    <p:sldId id="2147469516" r:id="rId15"/>
    <p:sldId id="2147469951" r:id="rId16"/>
    <p:sldId id="2076138698" r:id="rId17"/>
    <p:sldId id="2147470540" r:id="rId18"/>
    <p:sldId id="2147470541" r:id="rId19"/>
    <p:sldId id="2147470542" r:id="rId20"/>
    <p:sldId id="2147470538" r:id="rId21"/>
    <p:sldId id="2147470543" r:id="rId22"/>
    <p:sldId id="2147469772" r:id="rId23"/>
    <p:sldId id="214747054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22431C-36BB-CA05-1582-8EFDD456CA69}" name="Rudra Modi" initials="RM" userId="S::ruraina@microsoft.com::496af11e-d6fb-4fb1-8b99-31bacfd8b31b" providerId="AD"/>
  <p188:author id="{04EF0022-989A-6B75-E99E-7CFF349B1E03}" name="Ilya Venger" initials="IV" userId="S::ilyavenger@microsoft.com::32547143-54d3-47ad-a617-173e7029a0ed" providerId="AD"/>
  <p188:author id="{84DC5844-E5B7-2474-2176-EC54CF0FF595}" name="Philippe Brissaud (HE/HIM)" initials="PB(" userId="S::philibri@microsoft.com::1f09da7b-259c-40fc-adc9-34b7a91c25dd" providerId="AD"/>
  <p188:author id="{42C390E3-12DA-1B62-9FB3-3EF009167B4D}" name="Eran Shamir (HE/HIM)" initials="E(" userId="S::eransha@microsoft.com::c9498fa3-6fc1-409e-a1f6-3df50469f21b" providerId="AD"/>
  <p188:author id="{470FB5E6-BE5D-9814-6BE1-AA6565EE0FA6}" name="Ravindran Gangadharan" initials="RG" userId="S::raving@microsoft.com::8b804553-0dc4-4c55-adcf-ce25813d593f"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4EA37-1E0D-CA95-24B7-8F2A2CD75B19}" v="18" dt="2021-11-09T09:59:55.116"/>
    <p1510:client id="{E09B9396-7FF9-8733-6E38-B32E95BEEABE}" v="22" dt="2021-11-09T12:10:33.1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84" autoAdjust="0"/>
  </p:normalViewPr>
  <p:slideViewPr>
    <p:cSldViewPr snapToGrid="0">
      <p:cViewPr varScale="1">
        <p:scale>
          <a:sx n="81" d="100"/>
          <a:sy n="81" d="100"/>
        </p:scale>
        <p:origin x="163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lya Venger" userId="S::ilyavenger@microsoft.com::32547143-54d3-47ad-a617-173e7029a0ed" providerId="AD" clId="Web-{4414EA37-1E0D-CA95-24B7-8F2A2CD75B19}"/>
    <pc:docChg chg="mod modSld">
      <pc:chgData name="Ilya Venger" userId="S::ilyavenger@microsoft.com::32547143-54d3-47ad-a617-173e7029a0ed" providerId="AD" clId="Web-{4414EA37-1E0D-CA95-24B7-8F2A2CD75B19}" dt="2021-11-09T09:59:55.116" v="12" actId="20577"/>
      <pc:docMkLst>
        <pc:docMk/>
      </pc:docMkLst>
      <pc:sldChg chg="addCm">
        <pc:chgData name="Ilya Venger" userId="S::ilyavenger@microsoft.com::32547143-54d3-47ad-a617-173e7029a0ed" providerId="AD" clId="Web-{4414EA37-1E0D-CA95-24B7-8F2A2CD75B19}" dt="2021-11-09T09:57:29.050" v="4"/>
        <pc:sldMkLst>
          <pc:docMk/>
          <pc:sldMk cId="3549834613" sldId="2147469516"/>
        </pc:sldMkLst>
      </pc:sldChg>
      <pc:sldChg chg="addCm modCm">
        <pc:chgData name="Ilya Venger" userId="S::ilyavenger@microsoft.com::32547143-54d3-47ad-a617-173e7029a0ed" providerId="AD" clId="Web-{4414EA37-1E0D-CA95-24B7-8F2A2CD75B19}" dt="2021-11-09T09:56:17.407" v="3"/>
        <pc:sldMkLst>
          <pc:docMk/>
          <pc:sldMk cId="2117823018" sldId="2147469542"/>
        </pc:sldMkLst>
      </pc:sldChg>
      <pc:sldChg chg="modSp addCm modCm">
        <pc:chgData name="Ilya Venger" userId="S::ilyavenger@microsoft.com::32547143-54d3-47ad-a617-173e7029a0ed" providerId="AD" clId="Web-{4414EA37-1E0D-CA95-24B7-8F2A2CD75B19}" dt="2021-11-09T09:59:55.116" v="12" actId="20577"/>
        <pc:sldMkLst>
          <pc:docMk/>
          <pc:sldMk cId="1713665300" sldId="2147469951"/>
        </pc:sldMkLst>
        <pc:spChg chg="mod">
          <ac:chgData name="Ilya Venger" userId="S::ilyavenger@microsoft.com::32547143-54d3-47ad-a617-173e7029a0ed" providerId="AD" clId="Web-{4414EA37-1E0D-CA95-24B7-8F2A2CD75B19}" dt="2021-11-09T09:58:58.131" v="7" actId="14100"/>
          <ac:spMkLst>
            <pc:docMk/>
            <pc:sldMk cId="1713665300" sldId="2147469951"/>
            <ac:spMk id="64" creationId="{163ECA22-C66B-4E8E-A085-2A9E393401D2}"/>
          </ac:spMkLst>
        </pc:spChg>
        <pc:spChg chg="mod">
          <ac:chgData name="Ilya Venger" userId="S::ilyavenger@microsoft.com::32547143-54d3-47ad-a617-173e7029a0ed" providerId="AD" clId="Web-{4414EA37-1E0D-CA95-24B7-8F2A2CD75B19}" dt="2021-11-09T09:59:55.116" v="12" actId="20577"/>
          <ac:spMkLst>
            <pc:docMk/>
            <pc:sldMk cId="1713665300" sldId="2147469951"/>
            <ac:spMk id="207" creationId="{18F0C9A2-2879-4A4B-988C-BF7DAD819713}"/>
          </ac:spMkLst>
        </pc:spChg>
      </pc:sldChg>
    </pc:docChg>
  </pc:docChgLst>
  <pc:docChgLst>
    <pc:chgData name="Rudra Modi" userId="S::ruraina@microsoft.com::496af11e-d6fb-4fb1-8b99-31bacfd8b31b" providerId="AD" clId="Web-{E09B9396-7FF9-8733-6E38-B32E95BEEABE}"/>
    <pc:docChg chg="modSld">
      <pc:chgData name="Rudra Modi" userId="S::ruraina@microsoft.com::496af11e-d6fb-4fb1-8b99-31bacfd8b31b" providerId="AD" clId="Web-{E09B9396-7FF9-8733-6E38-B32E95BEEABE}" dt="2021-11-09T12:10:33.173" v="13" actId="14100"/>
      <pc:docMkLst>
        <pc:docMk/>
      </pc:docMkLst>
      <pc:sldChg chg="modSp modCm">
        <pc:chgData name="Rudra Modi" userId="S::ruraina@microsoft.com::496af11e-d6fb-4fb1-8b99-31bacfd8b31b" providerId="AD" clId="Web-{E09B9396-7FF9-8733-6E38-B32E95BEEABE}" dt="2021-11-09T12:09:32.046" v="9"/>
        <pc:sldMkLst>
          <pc:docMk/>
          <pc:sldMk cId="3549834613" sldId="2147469516"/>
        </pc:sldMkLst>
        <pc:spChg chg="mod">
          <ac:chgData name="Rudra Modi" userId="S::ruraina@microsoft.com::496af11e-d6fb-4fb1-8b99-31bacfd8b31b" providerId="AD" clId="Web-{E09B9396-7FF9-8733-6E38-B32E95BEEABE}" dt="2021-11-09T12:09:19.249" v="8" actId="20577"/>
          <ac:spMkLst>
            <pc:docMk/>
            <pc:sldMk cId="3549834613" sldId="2147469516"/>
            <ac:spMk id="2" creationId="{33A09C05-035C-4A1B-830B-0D57A465E9FE}"/>
          </ac:spMkLst>
        </pc:spChg>
      </pc:sldChg>
      <pc:sldChg chg="modSp">
        <pc:chgData name="Rudra Modi" userId="S::ruraina@microsoft.com::496af11e-d6fb-4fb1-8b99-31bacfd8b31b" providerId="AD" clId="Web-{E09B9396-7FF9-8733-6E38-B32E95BEEABE}" dt="2021-11-09T12:10:33.173" v="13" actId="14100"/>
        <pc:sldMkLst>
          <pc:docMk/>
          <pc:sldMk cId="1713665300" sldId="2147469951"/>
        </pc:sldMkLst>
        <pc:cxnChg chg="mod">
          <ac:chgData name="Rudra Modi" userId="S::ruraina@microsoft.com::496af11e-d6fb-4fb1-8b99-31bacfd8b31b" providerId="AD" clId="Web-{E09B9396-7FF9-8733-6E38-B32E95BEEABE}" dt="2021-11-09T12:10:33.173" v="13" actId="14100"/>
          <ac:cxnSpMkLst>
            <pc:docMk/>
            <pc:sldMk cId="1713665300" sldId="2147469951"/>
            <ac:cxnSpMk id="85" creationId="{4032C01D-A2AF-45CB-9868-C4DF2647780F}"/>
          </ac:cxnSpMkLst>
        </pc:cxnChg>
      </pc:sldChg>
    </pc:docChg>
  </pc:docChgLst>
  <pc:docChgLst>
    <pc:chgData name="Rudra Modi" userId="496af11e-d6fb-4fb1-8b99-31bacfd8b31b" providerId="ADAL" clId="{5D4B87EB-D5DB-4F9B-9A8D-A11FD3F771B4}"/>
    <pc:docChg chg="custSel modSld">
      <pc:chgData name="Rudra Modi" userId="496af11e-d6fb-4fb1-8b99-31bacfd8b31b" providerId="ADAL" clId="{5D4B87EB-D5DB-4F9B-9A8D-A11FD3F771B4}" dt="2021-11-09T12:28:51.562" v="7"/>
      <pc:docMkLst>
        <pc:docMk/>
      </pc:docMkLst>
      <pc:sldChg chg="delCm">
        <pc:chgData name="Rudra Modi" userId="496af11e-d6fb-4fb1-8b99-31bacfd8b31b" providerId="ADAL" clId="{5D4B87EB-D5DB-4F9B-9A8D-A11FD3F771B4}" dt="2021-11-09T12:28:46.177" v="6"/>
        <pc:sldMkLst>
          <pc:docMk/>
          <pc:sldMk cId="3549834613" sldId="2147469516"/>
        </pc:sldMkLst>
      </pc:sldChg>
      <pc:sldChg chg="delSp mod delCm modCm">
        <pc:chgData name="Rudra Modi" userId="496af11e-d6fb-4fb1-8b99-31bacfd8b31b" providerId="ADAL" clId="{5D4B87EB-D5DB-4F9B-9A8D-A11FD3F771B4}" dt="2021-11-09T12:28:51.562" v="7"/>
        <pc:sldMkLst>
          <pc:docMk/>
          <pc:sldMk cId="2117823018" sldId="2147469542"/>
        </pc:sldMkLst>
        <pc:spChg chg="del">
          <ac:chgData name="Rudra Modi" userId="496af11e-d6fb-4fb1-8b99-31bacfd8b31b" providerId="ADAL" clId="{5D4B87EB-D5DB-4F9B-9A8D-A11FD3F771B4}" dt="2021-11-09T12:26:42.129" v="1" actId="478"/>
          <ac:spMkLst>
            <pc:docMk/>
            <pc:sldMk cId="2117823018" sldId="2147469542"/>
            <ac:spMk id="2" creationId="{410E5C56-D740-4F10-A6D7-CD2717D4466A}"/>
          </ac:spMkLst>
        </pc:spChg>
      </pc:sldChg>
      <pc:sldChg chg="modSp mod delCm modCm">
        <pc:chgData name="Rudra Modi" userId="496af11e-d6fb-4fb1-8b99-31bacfd8b31b" providerId="ADAL" clId="{5D4B87EB-D5DB-4F9B-9A8D-A11FD3F771B4}" dt="2021-11-09T12:28:41.697" v="5"/>
        <pc:sldMkLst>
          <pc:docMk/>
          <pc:sldMk cId="1713665300" sldId="2147469951"/>
        </pc:sldMkLst>
        <pc:cxnChg chg="mod">
          <ac:chgData name="Rudra Modi" userId="496af11e-d6fb-4fb1-8b99-31bacfd8b31b" providerId="ADAL" clId="{5D4B87EB-D5DB-4F9B-9A8D-A11FD3F771B4}" dt="2021-11-09T12:28:12.604" v="2" actId="14100"/>
          <ac:cxnSpMkLst>
            <pc:docMk/>
            <pc:sldMk cId="1713665300" sldId="2147469951"/>
            <ac:cxnSpMk id="85" creationId="{4032C01D-A2AF-45CB-9868-C4DF2647780F}"/>
          </ac:cxnSpMkLst>
        </pc:cxnChg>
      </pc:sldChg>
    </pc:docChg>
  </pc:docChgLst>
  <pc:docChgLst>
    <pc:chgData name="Ilya Venger" userId="32547143-54d3-47ad-a617-173e7029a0ed" providerId="ADAL" clId="{CCCB8D10-7541-4D2C-A78A-410B7C68839E}"/>
    <pc:docChg chg="">
      <pc:chgData name="Ilya Venger" userId="32547143-54d3-47ad-a617-173e7029a0ed" providerId="ADAL" clId="{CCCB8D10-7541-4D2C-A78A-410B7C68839E}" dt="2021-11-09T14:47:24.850" v="3" actId="2056"/>
      <pc:docMkLst>
        <pc:docMk/>
      </pc:docMkLst>
      <pc:sldChg chg="addCm modCm">
        <pc:chgData name="Ilya Venger" userId="32547143-54d3-47ad-a617-173e7029a0ed" providerId="ADAL" clId="{CCCB8D10-7541-4D2C-A78A-410B7C68839E}" dt="2021-11-09T14:47:24.850" v="3" actId="2056"/>
        <pc:sldMkLst>
          <pc:docMk/>
          <pc:sldMk cId="170358274" sldId="2147469541"/>
        </pc:sldMkLst>
      </pc:sldChg>
    </pc:docChg>
  </pc:docChgLst>
</pc:chgInfo>
</file>

<file path=ppt/comments/modernComment_7FFFC8E5_A277602.xml><?xml version="1.0" encoding="utf-8"?>
<p188:cmLst xmlns:a="http://schemas.openxmlformats.org/drawingml/2006/main" xmlns:r="http://schemas.openxmlformats.org/officeDocument/2006/relationships" xmlns:p188="http://schemas.microsoft.com/office/powerpoint/2018/8/main">
  <p188:cm id="{84C9BF00-C3B2-44AC-B8F7-107928730D11}" authorId="{04EF0022-989A-6B75-E99E-7CFF349B1E03}" created="2021-11-09T14:46:56.055">
    <pc:sldMkLst xmlns:pc="http://schemas.microsoft.com/office/powerpoint/2013/main/command">
      <pc:docMk/>
      <pc:sldMk cId="170358274" sldId="2147469541"/>
    </pc:sldMkLst>
    <p188:pos x="10925175" y="4130675"/>
    <p188:txBody>
      <a:bodyPr/>
      <a:lstStyle/>
      <a:p>
        <a:r>
          <a:rPr lang="en-US"/>
          <a:t>[@Rudra Modi] - from a story perspective, we are still figuring out how Synapse fits into the picture (it definitely will, but the thinking is not yet ready).</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586DB-320D-43B8-B7BB-BC43B8BC05F8}" type="datetimeFigureOut">
              <a:rPr lang="en-US" smtClean="0"/>
              <a:t>11/9/2021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61B12A-2841-4577-8F7F-6D4FDAFB9263}" type="slidenum">
              <a:rPr lang="en-US" smtClean="0"/>
              <a:t>‹#›</a:t>
            </a:fld>
            <a:endParaRPr lang="en-US"/>
          </a:p>
        </p:txBody>
      </p:sp>
    </p:spTree>
    <p:extLst>
      <p:ext uri="{BB962C8B-B14F-4D97-AF65-F5344CB8AC3E}">
        <p14:creationId xmlns:p14="http://schemas.microsoft.com/office/powerpoint/2010/main" val="3054588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Welcome to the next module in Microsoft Cloud for Financial Services in a day</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4:39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14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1B12A-2841-4577-8F7F-6D4FDAFB9263}" type="slidenum">
              <a:rPr lang="en-US" smtClean="0"/>
              <a:t>10</a:t>
            </a:fld>
            <a:endParaRPr lang="en-US"/>
          </a:p>
        </p:txBody>
      </p:sp>
    </p:spTree>
    <p:extLst>
      <p:ext uri="{BB962C8B-B14F-4D97-AF65-F5344CB8AC3E}">
        <p14:creationId xmlns:p14="http://schemas.microsoft.com/office/powerpoint/2010/main" val="2817234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1B12A-2841-4577-8F7F-6D4FDAFB9263}" type="slidenum">
              <a:rPr lang="en-US" smtClean="0"/>
              <a:t>11</a:t>
            </a:fld>
            <a:endParaRPr lang="en-US"/>
          </a:p>
        </p:txBody>
      </p:sp>
    </p:spTree>
    <p:extLst>
      <p:ext uri="{BB962C8B-B14F-4D97-AF65-F5344CB8AC3E}">
        <p14:creationId xmlns:p14="http://schemas.microsoft.com/office/powerpoint/2010/main" val="2992972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1B12A-2841-4577-8F7F-6D4FDAFB9263}" type="slidenum">
              <a:rPr lang="en-US" smtClean="0"/>
              <a:t>12</a:t>
            </a:fld>
            <a:endParaRPr lang="en-US"/>
          </a:p>
        </p:txBody>
      </p:sp>
    </p:spTree>
    <p:extLst>
      <p:ext uri="{BB962C8B-B14F-4D97-AF65-F5344CB8AC3E}">
        <p14:creationId xmlns:p14="http://schemas.microsoft.com/office/powerpoint/2010/main" val="1247096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endParaRPr lang="en-US" b="0"/>
          </a:p>
          <a:p>
            <a:endParaRPr lang="en-US" b="1"/>
          </a:p>
        </p:txBody>
      </p:sp>
    </p:spTree>
    <p:extLst>
      <p:ext uri="{BB962C8B-B14F-4D97-AF65-F5344CB8AC3E}">
        <p14:creationId xmlns:p14="http://schemas.microsoft.com/office/powerpoint/2010/main" val="35563964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endParaRPr lang="en-US" b="1"/>
          </a:p>
          <a:p>
            <a:r>
              <a:rPr lang="en-US" b="0"/>
              <a:t>With this, we now move to the Financial Services Data Model extensibility and how our partners play a pivotal role in enabling the industry cloud transformations</a:t>
            </a:r>
          </a:p>
        </p:txBody>
      </p:sp>
    </p:spTree>
    <p:extLst>
      <p:ext uri="{BB962C8B-B14F-4D97-AF65-F5344CB8AC3E}">
        <p14:creationId xmlns:p14="http://schemas.microsoft.com/office/powerpoint/2010/main" val="3913810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i="0"/>
          </a:p>
          <a:p>
            <a:pPr marL="0" marR="0">
              <a:spcBef>
                <a:spcPts val="0"/>
              </a:spcBef>
              <a:spcAft>
                <a:spcPts val="0"/>
              </a:spcAft>
            </a:pPr>
            <a:r>
              <a:rPr lang="en-US" b="0" i="0">
                <a:solidFill>
                  <a:srgbClr val="2F2F2F"/>
                </a:solidFill>
                <a:effectLst/>
                <a:latin typeface="Segoe UI" panose="020B0502040204020203" pitchFamily="34" charset="0"/>
              </a:rPr>
              <a:t>The power of Microsoft Cloud for Financial Services doesn’t stop with our first-party technologies and solutions. Our partners are instrumental to its success and scalability.</a:t>
            </a:r>
          </a:p>
          <a:p>
            <a:pPr marL="0" marR="0">
              <a:spcBef>
                <a:spcPts val="0"/>
              </a:spcBef>
              <a:spcAft>
                <a:spcPts val="0"/>
              </a:spcAft>
            </a:pPr>
            <a:endParaRPr lang="en-US" sz="1200" i="0">
              <a:effectLst/>
              <a:latin typeface="Segoe UI" panose="020B0502040204020203"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Microsoft Cloud for Financial Services offers a vast array of interoperable building blocks designed to solve problems unique to the financial services industry. Microsoft’s growing ecosystem of Services and ISV partners extend the robust cloud capabilities of the Microsoft Cloud for Financial Services. Partners can implement, extend and amplify the solutions available in the Microsoft Cloud for Financial Services to customize or augment what a customer would experience out of the box.  Partners can also create new and differentiated experiences using these building blocks.</a:t>
            </a:r>
            <a:endParaRPr lang="en-US" sz="1200" i="0">
              <a:effectLst/>
              <a:latin typeface="Calibri" panose="020F0502020204030204"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 </a:t>
            </a:r>
            <a:endParaRPr lang="en-US" sz="1200" i="0">
              <a:effectLst/>
              <a:latin typeface="Calibri" panose="020F0502020204030204"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The industry data model further empowers partners to support shared customers through interoperability across applications.  It also encourages partners to consume, enrich, and surface the data available to customers in Microsoft Cloud for Financial Services to make their experiences richer and more relevant.</a:t>
            </a:r>
            <a:endParaRPr lang="en-US" sz="1200" i="0">
              <a:effectLst/>
              <a:latin typeface="Calibri" panose="020F0502020204030204"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 </a:t>
            </a:r>
            <a:endParaRPr lang="en-US" sz="1200" i="0">
              <a:effectLst/>
              <a:latin typeface="Calibri" panose="020F0502020204030204" pitchFamily="34" charset="0"/>
              <a:ea typeface="Calibri" panose="020F0502020204030204" pitchFamily="34" charset="0"/>
            </a:endParaRPr>
          </a:p>
          <a:p>
            <a:pPr marL="0" marR="0">
              <a:spcBef>
                <a:spcPts val="0"/>
              </a:spcBef>
              <a:spcAft>
                <a:spcPts val="0"/>
              </a:spcAft>
            </a:pPr>
            <a:r>
              <a:rPr lang="en-US" sz="1200" i="0">
                <a:effectLst/>
                <a:latin typeface="Segoe UI" panose="020B0502040204020203" pitchFamily="34" charset="0"/>
                <a:ea typeface="Calibri" panose="020F0502020204030204" pitchFamily="34" charset="0"/>
              </a:rPr>
              <a:t>Cloud for FSI also helps customers with security and compliance requirements. We enrich the value of our cloud by asking our partners to adhere to industry relevant security and compliance standards and will  benefit from inherited platform controls built in to meet customer demand.  </a:t>
            </a:r>
          </a:p>
          <a:p>
            <a:pPr marL="0" marR="0">
              <a:spcBef>
                <a:spcPts val="0"/>
              </a:spcBef>
              <a:spcAft>
                <a:spcPts val="0"/>
              </a:spcAft>
            </a:pPr>
            <a:endParaRPr lang="en-US" sz="1200" i="0">
              <a:effectLst/>
              <a:latin typeface="Segoe UI" panose="020B0502040204020203" pitchFamily="34" charset="0"/>
              <a:ea typeface="Calibri" panose="020F0502020204030204" pitchFamily="34" charset="0"/>
            </a:endParaRP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11/9/2021 4:39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7908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FSI comes prebuilt with many functionalities out of the box. And for where we need to customize, there is the extension mechanism.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Microsoft Industry Solution Clouds package the data model along with the </a:t>
            </a:r>
            <a:r>
              <a:rPr kumimoji="0" lang="en-US" sz="1200" b="0" i="0" u="none" strike="noStrike" kern="1200" cap="none" spc="0" normalizeH="0" baseline="0" noProof="0">
                <a:ln>
                  <a:noFill/>
                </a:ln>
                <a:solidFill>
                  <a:srgbClr val="2D2E2D"/>
                </a:solidFill>
                <a:effectLst/>
                <a:uLnTx/>
                <a:uFillTx/>
                <a:latin typeface="Arial"/>
                <a:ea typeface="+mn-ea"/>
                <a:cs typeface="+mn-cs"/>
              </a:rPr>
              <a:t>relevant business processes, Power BI, AI, M365, Teams Integrations and sample data built</a:t>
            </a:r>
            <a:r>
              <a:rPr kumimoji="0" lang="en-US" sz="1200" b="0" i="0" u="none" strike="noStrike" kern="1200" cap="none" spc="0" normalizeH="0" noProof="0">
                <a:ln>
                  <a:noFill/>
                </a:ln>
                <a:solidFill>
                  <a:srgbClr val="2D2E2D"/>
                </a:solidFill>
                <a:effectLst/>
                <a:uLnTx/>
                <a:uFillTx/>
                <a:latin typeface="Arial"/>
                <a:ea typeface="+mn-ea"/>
                <a:cs typeface="+mn-cs"/>
              </a:rPr>
              <a:t> on top of Microsoft Azure. And hence there is the flexibility to extend these components at each layer. If you intend to extend the FSI solution, there are multiple solution delivery mechanisms.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noProof="0">
                <a:ln>
                  <a:noFill/>
                </a:ln>
                <a:solidFill>
                  <a:srgbClr val="2D2E2D"/>
                </a:solidFill>
                <a:effectLst/>
                <a:uLnTx/>
                <a:uFillTx/>
                <a:latin typeface="Arial"/>
                <a:ea typeface="+mn-ea"/>
                <a:cs typeface="+mn-cs"/>
              </a:rPr>
              <a:t>If you are a </a:t>
            </a:r>
            <a:r>
              <a:rPr kumimoji="0" lang="en-US" sz="1200" b="1" i="0" u="none" strike="noStrike" kern="1200" cap="none" spc="0" normalizeH="0" baseline="0" noProof="0">
                <a:ln>
                  <a:noFill/>
                </a:ln>
                <a:solidFill>
                  <a:schemeClr val="bg1"/>
                </a:solidFill>
                <a:effectLst/>
                <a:uLnTx/>
                <a:uFillTx/>
                <a:latin typeface="Arial"/>
                <a:ea typeface="+mn-ea"/>
                <a:cs typeface="+mn-cs"/>
              </a:rPr>
              <a:t>Horizontal ISVs </a:t>
            </a:r>
            <a:r>
              <a:rPr kumimoji="0" lang="en-US" sz="1200" b="0" i="0" u="none" strike="noStrike" kern="1200" cap="none" spc="0" normalizeH="0" baseline="0" noProof="0">
                <a:ln>
                  <a:noFill/>
                </a:ln>
                <a:solidFill>
                  <a:schemeClr val="bg1"/>
                </a:solidFill>
                <a:effectLst/>
                <a:uLnTx/>
                <a:uFillTx/>
                <a:latin typeface="Arial"/>
                <a:ea typeface="+mn-ea"/>
                <a:cs typeface="+mn-cs"/>
              </a:rPr>
              <a:t>&lt;point to light blue&gt; you p</a:t>
            </a:r>
            <a:r>
              <a:rPr lang="en-US" sz="1200" err="1">
                <a:solidFill>
                  <a:schemeClr val="bg1"/>
                </a:solidFill>
                <a:latin typeface="Arial"/>
              </a:rPr>
              <a:t>rovide</a:t>
            </a:r>
            <a:r>
              <a:rPr lang="en-US" sz="1200">
                <a:solidFill>
                  <a:schemeClr val="bg1"/>
                </a:solidFill>
                <a:latin typeface="Arial"/>
              </a:rPr>
              <a:t> applications which target business processes common to many industries and can build upon one or more industry clouds data models.</a:t>
            </a:r>
            <a:endParaRPr kumimoji="0" lang="en-US" sz="1200" b="0" i="0" u="none" strike="noStrike" kern="1200" cap="none" spc="0" normalizeH="0" noProof="0">
              <a:ln>
                <a:noFill/>
              </a:ln>
              <a:solidFill>
                <a:srgbClr val="2D2E2D"/>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noProof="0">
                <a:ln>
                  <a:noFill/>
                </a:ln>
                <a:solidFill>
                  <a:srgbClr val="2D2E2D"/>
                </a:solidFill>
                <a:effectLst/>
                <a:uLnTx/>
                <a:uFillTx/>
                <a:latin typeface="Arial"/>
                <a:ea typeface="+mn-ea"/>
                <a:cs typeface="+mn-cs"/>
              </a:rPr>
              <a:t>If you are an I</a:t>
            </a:r>
            <a:r>
              <a:rPr kumimoji="0" lang="en-US" sz="1200" b="1" i="0" u="none" strike="noStrike" kern="1200" cap="none" spc="0" normalizeH="0" noProof="0">
                <a:ln>
                  <a:noFill/>
                </a:ln>
                <a:solidFill>
                  <a:srgbClr val="2D2E2D"/>
                </a:solidFill>
                <a:effectLst/>
                <a:uLnTx/>
                <a:uFillTx/>
                <a:latin typeface="Arial"/>
                <a:ea typeface="+mn-ea"/>
                <a:cs typeface="+mn-cs"/>
              </a:rPr>
              <a:t>ndustry ISV </a:t>
            </a:r>
            <a:r>
              <a:rPr kumimoji="0" lang="en-US" sz="1200" b="0" i="0" u="none" strike="noStrike" kern="1200" cap="none" spc="0" normalizeH="0" noProof="0">
                <a:ln>
                  <a:noFill/>
                </a:ln>
                <a:solidFill>
                  <a:srgbClr val="2D2E2D"/>
                </a:solidFill>
                <a:effectLst/>
                <a:uLnTx/>
                <a:uFillTx/>
                <a:latin typeface="Arial"/>
                <a:ea typeface="+mn-ea"/>
                <a:cs typeface="+mn-cs"/>
              </a:rPr>
              <a:t>&lt;point to yellow&gt; or customer that cater to a specific industry like healthcare,  you can start building right on top of the data model and extend vertical or micro-vertical scenarios. Such as – build an advanced KYC workflow in FSI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noProof="0">
                <a:ln>
                  <a:noFill/>
                </a:ln>
                <a:solidFill>
                  <a:srgbClr val="2D2E2D"/>
                </a:solidFill>
                <a:effectLst/>
                <a:uLnTx/>
                <a:uFillTx/>
                <a:latin typeface="Arial"/>
                <a:ea typeface="+mn-ea"/>
                <a:cs typeface="+mn-cs"/>
              </a:rPr>
              <a:t>If you also intend to publish your solutions and reach out to your customers, we have the delivery mechanism for Industry solutions in AppSource and Azure Marketplace.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noProof="0">
                <a:ln>
                  <a:noFill/>
                </a:ln>
                <a:solidFill>
                  <a:srgbClr val="2D2E2D"/>
                </a:solidFill>
                <a:effectLst/>
                <a:uLnTx/>
                <a:uFillTx/>
                <a:latin typeface="Arial"/>
                <a:ea typeface="+mn-ea"/>
                <a:cs typeface="+mn-cs"/>
              </a:rPr>
              <a:t>And if you are an </a:t>
            </a:r>
            <a:r>
              <a:rPr kumimoji="0" lang="en-US" sz="1200" b="1" i="0" u="none" strike="noStrike" kern="1200" cap="none" spc="0" normalizeH="0" noProof="0">
                <a:ln>
                  <a:noFill/>
                </a:ln>
                <a:solidFill>
                  <a:srgbClr val="2D2E2D"/>
                </a:solidFill>
                <a:effectLst/>
                <a:uLnTx/>
                <a:uFillTx/>
                <a:latin typeface="Arial"/>
                <a:ea typeface="+mn-ea"/>
                <a:cs typeface="+mn-cs"/>
              </a:rPr>
              <a:t>SI,</a:t>
            </a:r>
            <a:r>
              <a:rPr kumimoji="0" lang="en-US" sz="1200" b="0" i="0" u="none" strike="noStrike" kern="1200" cap="none" spc="0" normalizeH="0" noProof="0">
                <a:ln>
                  <a:noFill/>
                </a:ln>
                <a:solidFill>
                  <a:srgbClr val="2D2E2D"/>
                </a:solidFill>
                <a:effectLst/>
                <a:uLnTx/>
                <a:uFillTx/>
                <a:latin typeface="Arial"/>
                <a:ea typeface="+mn-ea"/>
                <a:cs typeface="+mn-cs"/>
              </a:rPr>
              <a:t> then you have the possibility of bring in the IP from multiple ISVs and surface for your customers.</a:t>
            </a:r>
            <a:endParaRPr lang="en-US"/>
          </a:p>
          <a:p>
            <a:r>
              <a:rPr lang="en-US"/>
              <a:t>In essence, irrespective of the capacity you engage with Microsoft in, you can extend and leverage the multiple solution delivery models and bring in value to your customers.</a:t>
            </a:r>
          </a:p>
          <a:p>
            <a:endParaRPr lang="en-US"/>
          </a:p>
          <a:p>
            <a:endParaRPr lang="en-IN"/>
          </a:p>
        </p:txBody>
      </p:sp>
      <p:sp>
        <p:nvSpPr>
          <p:cNvPr id="4" name="Slide Number Placeholder 3"/>
          <p:cNvSpPr>
            <a:spLocks noGrp="1"/>
          </p:cNvSpPr>
          <p:nvPr>
            <p:ph type="sldNum" sz="quarter" idx="5"/>
          </p:nvPr>
        </p:nvSpPr>
        <p:spPr/>
        <p:txBody>
          <a:bodyPr/>
          <a:lstStyle/>
          <a:p>
            <a:fld id="{9961B12A-2841-4577-8F7F-6D4FDAFB9263}" type="slidenum">
              <a:rPr lang="en-US" smtClean="0"/>
              <a:t>16</a:t>
            </a:fld>
            <a:endParaRPr lang="en-US"/>
          </a:p>
        </p:txBody>
      </p:sp>
    </p:spTree>
    <p:extLst>
      <p:ext uri="{BB962C8B-B14F-4D97-AF65-F5344CB8AC3E}">
        <p14:creationId xmlns:p14="http://schemas.microsoft.com/office/powerpoint/2010/main" val="1684067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a:t>In this module, we will cover-</a:t>
            </a:r>
          </a:p>
          <a:p>
            <a:pPr marL="171450" indent="-171450">
              <a:buFontTx/>
              <a:buChar char="-"/>
            </a:pPr>
            <a:r>
              <a:rPr lang="en-US"/>
              <a:t>What is the Microsoft  Common Data Model also known as the CDM?</a:t>
            </a:r>
          </a:p>
          <a:p>
            <a:pPr marL="171450" indent="-171450">
              <a:buFontTx/>
              <a:buChar char="-"/>
            </a:pPr>
            <a:r>
              <a:rPr lang="en-US"/>
              <a:t>Then we will have a look at the open source </a:t>
            </a:r>
            <a:r>
              <a:rPr lang="en-US" err="1"/>
              <a:t>github</a:t>
            </a:r>
            <a:r>
              <a:rPr lang="en-US"/>
              <a:t> view of the CDM with FSI constructs</a:t>
            </a:r>
          </a:p>
          <a:p>
            <a:pPr marL="171450" indent="-171450">
              <a:buFontTx/>
              <a:buChar char="-"/>
            </a:pPr>
            <a:r>
              <a:rPr lang="en-US"/>
              <a:t>We will also deep dive into the FSI solution layering and understand how the FSI data model is positioned with respect to each of the FSI capabilities</a:t>
            </a:r>
          </a:p>
          <a:p>
            <a:pPr marL="171450" indent="-171450">
              <a:buFontTx/>
              <a:buChar char="-"/>
            </a:pPr>
            <a:r>
              <a:rPr lang="en-US"/>
              <a:t>Then we will cover a detailed entity relationship diagram walkthrough for the FSI schema</a:t>
            </a:r>
          </a:p>
          <a:p>
            <a:pPr marL="171450" indent="-171450">
              <a:buFontTx/>
              <a:buChar char="-"/>
            </a:pPr>
            <a:r>
              <a:rPr lang="en-US"/>
              <a:t>And before we close, we will go through the CDM extensibility mechanisms that can be used to build customizations on top of the FSI solutions</a:t>
            </a:r>
          </a:p>
          <a:p>
            <a:pPr marL="0" indent="0">
              <a:buFontTx/>
              <a:buNone/>
            </a:pPr>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23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16" marR="0" lvl="0" indent="0" algn="l" defTabSz="9139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11/9/2021 4:39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76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a:t>So let us first understand what is the Microsoft Common Data Model or CDM?</a:t>
            </a:r>
          </a:p>
          <a:p>
            <a:pPr algn="l"/>
            <a:r>
              <a:rPr lang="en-US" sz="1800" b="0" i="0">
                <a:solidFill>
                  <a:srgbClr val="171717"/>
                </a:solidFill>
                <a:effectLst/>
                <a:latin typeface="Segoe UI" panose="020B0502040204020203" pitchFamily="34" charset="0"/>
              </a:rPr>
              <a:t>If you've ever had to bring data from multiple systems and applications together, you know what an expensive and time-consuming task that can be. Without being able to share and understand the same data easily, each application or data integration project requires a custom implementation.</a:t>
            </a:r>
          </a:p>
          <a:p>
            <a:r>
              <a:rPr lang="en-US" sz="1800" b="0" i="0">
                <a:solidFill>
                  <a:srgbClr val="171717"/>
                </a:solidFill>
                <a:effectLst/>
                <a:latin typeface="Segoe UI" panose="020B0502040204020203" pitchFamily="34" charset="0"/>
              </a:rPr>
              <a:t>Common Data Model simplifies this process by providing a shared data language for business and analytical applications to use. </a:t>
            </a:r>
            <a:r>
              <a:rPr lang="en-US" sz="1800"/>
              <a:t>Simply put, it is a common, machine understandable way to describe data so that your apps and services can understand and operate off of a shared set of semantics.</a:t>
            </a:r>
          </a:p>
          <a:p>
            <a:pPr marL="0" marR="0">
              <a:lnSpc>
                <a:spcPct val="107000"/>
              </a:lnSpc>
              <a:spcBef>
                <a:spcPts val="0"/>
              </a:spcBef>
              <a:spcAft>
                <a:spcPts val="800"/>
              </a:spcAft>
            </a:pPr>
            <a:endParaRPr lang="en-US" sz="1800"/>
          </a:p>
          <a:p>
            <a:pPr marL="0" marR="0">
              <a:lnSpc>
                <a:spcPct val="107000"/>
              </a:lnSpc>
              <a:spcBef>
                <a:spcPts val="0"/>
              </a:spcBef>
              <a:spcAft>
                <a:spcPts val="800"/>
              </a:spcAft>
            </a:pPr>
            <a:r>
              <a:rPr lang="en-US" sz="1800"/>
              <a:t>Now the Common Data Model </a:t>
            </a:r>
            <a:r>
              <a:rPr lang="en-US" sz="1800">
                <a:effectLst/>
                <a:latin typeface="Calibri" panose="020F0502020204030204" pitchFamily="34" charset="0"/>
                <a:ea typeface="Calibri" panose="020F0502020204030204" pitchFamily="34" charset="0"/>
                <a:cs typeface="Times New Roman" panose="02020603050405020304" pitchFamily="18" charset="0"/>
              </a:rPr>
              <a:t>is not a service itself.  It is a semantically rich set of table and column definitions that can be instantiated as a service.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For Business data, CDM is instantiated through </a:t>
            </a:r>
            <a:r>
              <a:rPr lang="en-US" sz="1800" err="1">
                <a:effectLst/>
                <a:latin typeface="Calibri" panose="020F0502020204030204" pitchFamily="34" charset="0"/>
                <a:ea typeface="Calibri" panose="020F0502020204030204" pitchFamily="34" charset="0"/>
                <a:cs typeface="Times New Roman" panose="02020603050405020304" pitchFamily="18" charset="0"/>
              </a:rPr>
              <a:t>Dataverse</a:t>
            </a:r>
            <a:r>
              <a:rPr lang="en-US" sz="1800">
                <a:effectLst/>
                <a:latin typeface="Calibri" panose="020F0502020204030204" pitchFamily="34" charset="0"/>
                <a:ea typeface="Calibri" panose="020F0502020204030204" pitchFamily="34" charset="0"/>
                <a:cs typeface="Times New Roman" panose="02020603050405020304" pitchFamily="18" charset="0"/>
              </a:rPr>
              <a:t> (formerly known as Common Data Service).  Customers, Partners and ISVs can use and extend the entity-attribute definitions as needed in order to access and write business data resident in </a:t>
            </a:r>
            <a:r>
              <a:rPr lang="en-US" sz="1800" err="1">
                <a:effectLst/>
                <a:latin typeface="Calibri" panose="020F0502020204030204" pitchFamily="34" charset="0"/>
                <a:ea typeface="Calibri" panose="020F0502020204030204" pitchFamily="34" charset="0"/>
                <a:cs typeface="Times New Roman" panose="02020603050405020304" pitchFamily="18" charset="0"/>
              </a:rPr>
              <a:t>Dataverse</a:t>
            </a:r>
            <a:r>
              <a:rPr lang="en-US" sz="1800">
                <a:effectLst/>
                <a:latin typeface="Calibri" panose="020F0502020204030204" pitchFamily="34" charset="0"/>
                <a:ea typeface="Calibri" panose="020F0502020204030204" pitchFamily="34" charset="0"/>
                <a:cs typeface="Times New Roman" panose="02020603050405020304" pitchFamily="18" charset="0"/>
              </a:rPr>
              <a:t>.  This includes Finance, Operations, Customer and other data being created by the Business Applications.</a:t>
            </a:r>
          </a:p>
          <a:p>
            <a:pPr marL="342900" marR="0" lvl="0" indent="-342900">
              <a:lnSpc>
                <a:spcPct val="107000"/>
              </a:lnSpc>
              <a:spcBef>
                <a:spcPts val="0"/>
              </a:spcBef>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For analytical data, CDM is instantiated through Azure Synapse. Customers and Partners can use Azure Synapse to manage and extend CDM definitions, and to create new entity definitions as needed.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4:39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3775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rgbClr val="171717"/>
                </a:solidFill>
                <a:effectLst/>
                <a:latin typeface="Segoe UI" panose="020B0502040204020203" pitchFamily="34" charset="0"/>
              </a:rPr>
              <a:t>Microsoft Common Data Model sits in the heart of our Data Platform strategy. It includes a set of standardized, extensible data schemas that Microsoft and its partners have published. This collection of predefined schemas includes entities, attributes, semantic metadata, and relationships. The schemas represent commonly used concepts and activities, such as </a:t>
            </a:r>
            <a:r>
              <a:rPr lang="en-US" sz="1800" b="1" i="0">
                <a:solidFill>
                  <a:srgbClr val="171717"/>
                </a:solidFill>
                <a:effectLst/>
                <a:latin typeface="Segoe UI" panose="020B0502040204020203" pitchFamily="34" charset="0"/>
              </a:rPr>
              <a:t>Accounts, Contacts</a:t>
            </a:r>
            <a:r>
              <a:rPr lang="en-US" sz="1800" b="0" i="0">
                <a:solidFill>
                  <a:srgbClr val="171717"/>
                </a:solidFill>
                <a:effectLst/>
                <a:latin typeface="Segoe UI" panose="020B0502040204020203" pitchFamily="34" charset="0"/>
              </a:rPr>
              <a:t>, </a:t>
            </a:r>
            <a:r>
              <a:rPr lang="en-US" sz="1800" b="1" i="0">
                <a:solidFill>
                  <a:srgbClr val="171717"/>
                </a:solidFill>
                <a:effectLst/>
                <a:latin typeface="Segoe UI" panose="020B0502040204020203" pitchFamily="34" charset="0"/>
              </a:rPr>
              <a:t>Banks and Financial Holdings</a:t>
            </a:r>
            <a:r>
              <a:rPr lang="en-US" sz="1800" b="0" i="0">
                <a:solidFill>
                  <a:srgbClr val="171717"/>
                </a:solidFill>
                <a:effectLst/>
                <a:latin typeface="Segoe UI" panose="020B0502040204020203" pitchFamily="34" charset="0"/>
              </a:rPr>
              <a:t>, to simplify the creation, aggregation, and analysis of financial data.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A shared schema layer helps accelerate application development, analytics, and data integrations for both operational and analytical scenarios. </a:t>
            </a:r>
            <a:endParaRPr lang="en-US" sz="1800" b="0" i="0">
              <a:solidFill>
                <a:srgbClr val="171717"/>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rgbClr val="171717"/>
                </a:solidFill>
                <a:effectLst/>
                <a:latin typeface="Segoe UI" panose="020B0502040204020203" pitchFamily="34" charset="0"/>
              </a:rPr>
              <a:t>The merge of the FSI data model into Microsoft Common Data Model is in progress and should be available in the next couple weeks. Once ready, we will be able to browse to the </a:t>
            </a:r>
            <a:r>
              <a:rPr lang="en-US" sz="1800" b="0" i="0" err="1">
                <a:solidFill>
                  <a:srgbClr val="171717"/>
                </a:solidFill>
                <a:effectLst/>
                <a:latin typeface="Segoe UI" panose="020B0502040204020203" pitchFamily="34" charset="0"/>
              </a:rPr>
              <a:t>github</a:t>
            </a:r>
            <a:r>
              <a:rPr lang="en-US" sz="1800" b="0" i="0">
                <a:solidFill>
                  <a:srgbClr val="171717"/>
                </a:solidFill>
                <a:effectLst/>
                <a:latin typeface="Segoe UI" panose="020B0502040204020203" pitchFamily="34" charset="0"/>
              </a:rPr>
              <a:t> version of the CDM and be able to view the elements of the standard tables with the FSI Data Model&lt;here&gt; in conjunction with the overall Microsoft Common data Model schema. </a:t>
            </a:r>
            <a:endParaRPr lang="en-US" sz="1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4:39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3775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a:effectLst/>
                <a:latin typeface="Segoe UI" panose="020B0502040204020203" pitchFamily="34" charset="0"/>
                <a:ea typeface="Calibri" panose="020F0502020204030204" pitchFamily="34" charset="0"/>
                <a:cs typeface="+mn-cs"/>
              </a:rPr>
              <a:t>Microsoft cloud for Financial Services </a:t>
            </a:r>
            <a:r>
              <a:rPr lang="en-US" sz="1800">
                <a:effectLst/>
                <a:latin typeface="Calibri" panose="020F0502020204030204" pitchFamily="34" charset="0"/>
                <a:ea typeface="Calibri" panose="020F0502020204030204" pitchFamily="34" charset="0"/>
                <a:cs typeface="Calibri" panose="020F0502020204030204" pitchFamily="34" charset="0"/>
              </a:rPr>
              <a:t>data model eases </a:t>
            </a:r>
            <a:r>
              <a:rPr lang="en-US" sz="1800" b="0" i="0" u="none" strike="noStrike">
                <a:solidFill>
                  <a:srgbClr val="FFFFFF"/>
                </a:solidFill>
                <a:effectLst/>
                <a:latin typeface="Segoe UI"/>
                <a:cs typeface="Segoe UI"/>
              </a:rPr>
              <a:t>interoperability and unifies data to help accelerate insights and business workflows.</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It offers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Industry specificity to  </a:t>
            </a:r>
            <a:r>
              <a:rPr lang="en-US" sz="1800" b="1" kern="0">
                <a:solidFill>
                  <a:srgbClr val="000000"/>
                </a:solidFill>
                <a:effectLst/>
                <a:latin typeface="Segoe UI"/>
                <a:ea typeface="Calibri" panose="020F0502020204030204" pitchFamily="34" charset="0"/>
                <a:cs typeface="Calibri" panose="020F0502020204030204" pitchFamily="34" charset="0"/>
              </a:rPr>
              <a:t>l</a:t>
            </a:r>
            <a:r>
              <a:rPr lang="en-US" sz="1800" kern="0">
                <a:solidFill>
                  <a:srgbClr val="000000"/>
                </a:solidFill>
                <a:latin typeface="Segoe UI"/>
              </a:rPr>
              <a:t>everage a common data model with financial services-specific semantics</a:t>
            </a:r>
            <a:endParaRPr lang="en-US" sz="1800" b="0" i="0" u="none" strike="noStrike" kern="0" cap="none" spc="0" normalizeH="0" baseline="0" noProof="0">
              <a:ln>
                <a:noFill/>
              </a:ln>
              <a:solidFill>
                <a:srgbClr val="000000"/>
              </a:solidFill>
              <a:effectLst/>
              <a:uLnTx/>
              <a:uFillTx/>
              <a:latin typeface="Segoe UI"/>
              <a:ea typeface="+mn-ea"/>
              <a:cs typeface="Segoe UI"/>
            </a:endParaRP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It also </a:t>
            </a:r>
            <a:r>
              <a:rPr lang="en-US" sz="1800" b="0">
                <a:effectLst/>
                <a:latin typeface="Calibri" panose="020F0502020204030204" pitchFamily="34" charset="0"/>
                <a:ea typeface="Calibri" panose="020F0502020204030204" pitchFamily="34" charset="0"/>
                <a:cs typeface="Calibri" panose="020F0502020204030204" pitchFamily="34" charset="0"/>
              </a:rPr>
              <a:t>helps </a:t>
            </a:r>
            <a:r>
              <a:rPr lang="en-US" sz="1800" kern="0">
                <a:solidFill>
                  <a:srgbClr val="000000"/>
                </a:solidFill>
                <a:latin typeface="Segoe UI"/>
              </a:rPr>
              <a:t>ingest, enrich, and unify data </a:t>
            </a:r>
            <a:r>
              <a:rPr kumimoji="0" lang="en-US" sz="1800" b="0" i="0" u="none" strike="noStrike" kern="0" cap="none" spc="0" normalizeH="0" baseline="0" noProof="0">
                <a:ln>
                  <a:noFill/>
                </a:ln>
                <a:solidFill>
                  <a:srgbClr val="000000"/>
                </a:solidFill>
                <a:effectLst/>
                <a:uLnTx/>
                <a:uFillTx/>
                <a:latin typeface="Segoe UI"/>
                <a:ea typeface="+mn-ea"/>
                <a:cs typeface="+mn-cs"/>
              </a:rPr>
              <a:t>to break down data silos and ease </a:t>
            </a:r>
            <a:r>
              <a:rPr kumimoji="0" lang="en-US" sz="1800" b="1" i="0" u="none" strike="noStrike" kern="0" cap="none" spc="0" normalizeH="0" baseline="0" noProof="0">
                <a:ln>
                  <a:noFill/>
                </a:ln>
                <a:solidFill>
                  <a:srgbClr val="000000"/>
                </a:solidFill>
                <a:effectLst/>
                <a:uLnTx/>
                <a:uFillTx/>
                <a:latin typeface="Segoe UI"/>
                <a:ea typeface="+mn-ea"/>
                <a:cs typeface="+mn-cs"/>
              </a:rPr>
              <a:t>interoperability</a:t>
            </a:r>
            <a:r>
              <a:rPr kumimoji="0" lang="en-US" sz="1800" b="0" i="0" u="none" strike="noStrike" kern="0" cap="none" spc="0" normalizeH="0" baseline="0" noProof="0">
                <a:ln>
                  <a:noFill/>
                </a:ln>
                <a:solidFill>
                  <a:srgbClr val="000000"/>
                </a:solidFill>
                <a:effectLst/>
                <a:uLnTx/>
                <a:uFillTx/>
                <a:latin typeface="Segoe UI"/>
                <a:ea typeface="+mn-ea"/>
                <a:cs typeface="+mn-cs"/>
              </a:rPr>
              <a:t> through industry specific pre-built connectors</a:t>
            </a:r>
          </a:p>
          <a:p>
            <a:pPr marL="342900" marR="0" lvl="0" indent="-342900" algn="l" defTabSz="914400" rtl="0" eaLnBrk="1" fontAlgn="auto" latinLnBrk="0" hangingPunct="1">
              <a:lnSpc>
                <a:spcPct val="107000"/>
              </a:lnSpc>
              <a:spcBef>
                <a:spcPts val="0"/>
              </a:spcBef>
              <a:spcAft>
                <a:spcPts val="800"/>
              </a:spcAft>
              <a:buClrTx/>
              <a:buSzTx/>
              <a:buFont typeface="Arial" panose="020B0604020202020204" pitchFamily="34" charset="0"/>
              <a:buChar char="•"/>
              <a:tabLst>
                <a:tab pos="457200" algn="l"/>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And by virtue of being able to e</a:t>
            </a:r>
            <a:r>
              <a:rPr kumimoji="0" lang="en-US" sz="1800" b="0" i="0" u="none" strike="noStrike" kern="0" cap="none" spc="0" normalizeH="0" baseline="0" noProof="0">
                <a:ln>
                  <a:noFill/>
                </a:ln>
                <a:solidFill>
                  <a:srgbClr val="000000"/>
                </a:solidFill>
                <a:effectLst/>
                <a:uLnTx/>
                <a:uFillTx/>
                <a:latin typeface="Segoe UI"/>
                <a:ea typeface="+mn-ea"/>
                <a:cs typeface="Segoe UI"/>
              </a:rPr>
              <a:t>xtend the platform, it allows for </a:t>
            </a:r>
            <a:r>
              <a:rPr kumimoji="0" lang="en-US" sz="1800" b="1" i="0" u="none" strike="noStrike" kern="0" cap="none" spc="0" normalizeH="0" baseline="0" noProof="0">
                <a:ln>
                  <a:noFill/>
                </a:ln>
                <a:solidFill>
                  <a:srgbClr val="000000"/>
                </a:solidFill>
                <a:effectLst/>
                <a:uLnTx/>
                <a:uFillTx/>
                <a:latin typeface="Segoe UI"/>
                <a:ea typeface="+mn-ea"/>
                <a:cs typeface="+mn-cs"/>
              </a:rPr>
              <a:t>Faster innovation</a:t>
            </a:r>
            <a:r>
              <a:rPr kumimoji="0" lang="en-US" sz="1800" b="0" i="0" u="none" strike="noStrike" kern="0" cap="none" spc="0" normalizeH="0" baseline="0" noProof="0">
                <a:ln>
                  <a:noFill/>
                </a:ln>
                <a:solidFill>
                  <a:srgbClr val="000000"/>
                </a:solidFill>
                <a:effectLst/>
                <a:uLnTx/>
                <a:uFillTx/>
                <a:latin typeface="Segoe UI"/>
                <a:ea typeface="+mn-ea"/>
                <a:cs typeface="Segoe UI"/>
              </a:rPr>
              <a:t> with additional solutions, analytics, and predictions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On the right, you can see retail banking elements that are part of our industry data model, such as customer schema, branch schema, and loan application schema. Within each of these schemas are defined tables, attributes and relationships. For example, within loan application schema, there are loan details, assets, liabilities, credit check, and more. We will cover them in detail as we go over the ER diagram later.</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4:39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3775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a:t>The FSI data model is bifurcated into three layers – Financial services common data model, Retail banking core data model and the Loan onboarding data model. </a:t>
            </a:r>
          </a:p>
          <a:p>
            <a:r>
              <a:rPr lang="en-US"/>
              <a:t>Each of these data model layers are then leveraged in the solutions or capabilities that FSI includes. </a:t>
            </a:r>
          </a:p>
          <a:p>
            <a:r>
              <a:rPr lang="en-US"/>
              <a:t>Financial services common data model layer cuts across all solutions and you will see it show up accordingly &lt;here&gt;. Similarly, you can note that unified customer profile uses the financial services common data model </a:t>
            </a:r>
            <a:r>
              <a:rPr lang="en-US" err="1"/>
              <a:t>aswell</a:t>
            </a:r>
            <a:r>
              <a:rPr lang="en-US"/>
              <a:t> as the retail banking core data model underneath. And customer onboarding and collaboration manager are built atop financial services common data model and loan onboarding data model together. This information comes handy during implementation for identifying the solution dependency on the data model layers.</a:t>
            </a:r>
          </a:p>
        </p:txBody>
      </p:sp>
    </p:spTree>
    <p:extLst>
      <p:ext uri="{BB962C8B-B14F-4D97-AF65-F5344CB8AC3E}">
        <p14:creationId xmlns:p14="http://schemas.microsoft.com/office/powerpoint/2010/main" val="366094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endParaRPr lang="en-US" b="0"/>
          </a:p>
          <a:p>
            <a:r>
              <a:rPr lang="en-US"/>
              <a:t>Now that we saw what exactly the FSI CDM comprises of, lets see how it positions itself in the overall Financial Services cloud.</a:t>
            </a:r>
            <a:endParaRPr lang="en-US" b="1"/>
          </a:p>
        </p:txBody>
      </p:sp>
    </p:spTree>
    <p:extLst>
      <p:ext uri="{BB962C8B-B14F-4D97-AF65-F5344CB8AC3E}">
        <p14:creationId xmlns:p14="http://schemas.microsoft.com/office/powerpoint/2010/main" val="4112308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92E"/>
                </a:solidFill>
                <a:effectLst/>
                <a:latin typeface="-apple-system"/>
              </a:rPr>
              <a:t>The core data constructs, that is the data model for FSI lies in these layers &lt;point to red layer&gt;. It acts as the entry point for Banking core compute data that needs to be mapped to the FSI schema to be able to view the FSI experiences. This is also the connectivity point to non customer experience data that comes in from the analytical or intelligence based systems making it a true single ground for all engagement experiences. As long as the banking data is represented in the FSI data model format, the experiences such as Unified customer profile, Customer onboarding etc. light up on their own.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24292E"/>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24292E"/>
                </a:solidFill>
                <a:effectLst/>
                <a:latin typeface="-apple-system"/>
              </a:rPr>
              <a:t>Now we will have a look at the different data model layers and view the table structures beneath.</a:t>
            </a:r>
            <a:endParaRPr lang="en-US"/>
          </a:p>
          <a:p>
            <a:endParaRPr lang="en-IN"/>
          </a:p>
        </p:txBody>
      </p:sp>
      <p:sp>
        <p:nvSpPr>
          <p:cNvPr id="4" name="Slide Number Placeholder 3"/>
          <p:cNvSpPr>
            <a:spLocks noGrp="1"/>
          </p:cNvSpPr>
          <p:nvPr>
            <p:ph type="sldNum" sz="quarter" idx="5"/>
          </p:nvPr>
        </p:nvSpPr>
        <p:spPr/>
        <p:txBody>
          <a:bodyPr/>
          <a:lstStyle/>
          <a:p>
            <a:fld id="{9961B12A-2841-4577-8F7F-6D4FDAFB9263}" type="slidenum">
              <a:rPr lang="en-US" smtClean="0"/>
              <a:t>8</a:t>
            </a:fld>
            <a:endParaRPr lang="en-US"/>
          </a:p>
        </p:txBody>
      </p:sp>
    </p:spTree>
    <p:extLst>
      <p:ext uri="{BB962C8B-B14F-4D97-AF65-F5344CB8AC3E}">
        <p14:creationId xmlns:p14="http://schemas.microsoft.com/office/powerpoint/2010/main" val="285853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961B12A-2841-4577-8F7F-6D4FDAFB9263}" type="slidenum">
              <a:rPr lang="en-US" smtClean="0"/>
              <a:t>9</a:t>
            </a:fld>
            <a:endParaRPr lang="en-US"/>
          </a:p>
        </p:txBody>
      </p:sp>
    </p:spTree>
    <p:extLst>
      <p:ext uri="{BB962C8B-B14F-4D97-AF65-F5344CB8AC3E}">
        <p14:creationId xmlns:p14="http://schemas.microsoft.com/office/powerpoint/2010/main" val="2330021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 Id="rId4" Type="http://schemas.openxmlformats.org/officeDocument/2006/relationships/image" Target="../media/image16.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00CE1-74B4-4CD1-8192-BFC980E189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B8DE9CE-253B-4E83-9B1C-3AE372357F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3AB5632-B3AD-4484-A230-69F0D8966189}"/>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5" name="Footer Placeholder 4">
            <a:extLst>
              <a:ext uri="{FF2B5EF4-FFF2-40B4-BE49-F238E27FC236}">
                <a16:creationId xmlns:a16="http://schemas.microsoft.com/office/drawing/2014/main" id="{227F53CC-846D-4A8F-A154-1370A74079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39F387-09DD-448F-B318-F035E129A922}"/>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069989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FF9C6-58EA-4303-93E2-C3AA54CB373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42108D-F99D-4002-9CE2-8A68F8994F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190178-303B-429A-BE78-D591D8BA0F26}"/>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5" name="Footer Placeholder 4">
            <a:extLst>
              <a:ext uri="{FF2B5EF4-FFF2-40B4-BE49-F238E27FC236}">
                <a16:creationId xmlns:a16="http://schemas.microsoft.com/office/drawing/2014/main" id="{86CB5608-0668-47EC-A8ED-9553B87F9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35E9C6-5881-4FE0-BB42-D0C71EA3BB06}"/>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354138311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9205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1611771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1463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772806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79492640"/>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408311395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71168300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965430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7740992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7531563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7CB25E-1F64-4295-9B11-1D156E7F3B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07ED46E-0A56-45DE-AA65-A385602DB27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E14C9D-0A46-4C63-B55E-34CB256B4ECA}"/>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5" name="Footer Placeholder 4">
            <a:extLst>
              <a:ext uri="{FF2B5EF4-FFF2-40B4-BE49-F238E27FC236}">
                <a16:creationId xmlns:a16="http://schemas.microsoft.com/office/drawing/2014/main" id="{29B4E794-D472-47AB-9F2C-FEE3B2B41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1BA57B-1B4B-4905-8D25-256B9772BA1F}"/>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60514372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85702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077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7039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3086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51359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99862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9731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1393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0646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06521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EB21-089A-493C-9806-1D70DE8790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0D03E4-B423-4C9F-8768-FAE7AA5910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8443F7C-74F5-4F2B-BA06-E8DE4300CDCD}"/>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5" name="Footer Placeholder 4">
            <a:extLst>
              <a:ext uri="{FF2B5EF4-FFF2-40B4-BE49-F238E27FC236}">
                <a16:creationId xmlns:a16="http://schemas.microsoft.com/office/drawing/2014/main" id="{DE088A8D-0595-4447-92C5-C8517AF0DC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ED1F9F-2496-4536-999C-B9DDAAB3CFAF}"/>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322612546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963080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68709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91897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45314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43886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89821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17207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059298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66296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02810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99F24-5076-49B2-A1E8-F5B7704AF7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3D88E2-C02F-427C-8CDE-20B3F50B5CB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5DAECF-6852-42E3-84D3-2CBEE2AE33EF}"/>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5" name="Footer Placeholder 4">
            <a:extLst>
              <a:ext uri="{FF2B5EF4-FFF2-40B4-BE49-F238E27FC236}">
                <a16:creationId xmlns:a16="http://schemas.microsoft.com/office/drawing/2014/main" id="{78A20373-62F0-4FE9-AF0B-805E4ABE4D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229463-6BC6-4F62-918E-238851F75862}"/>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345975407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449619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42036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94154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66808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89630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4093943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699734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95306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9550128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9458389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1A3A2-C20E-4A03-8E53-A9E2C84610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64616F-7A40-41E8-A3DE-F445FF159A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6902698-8806-4C67-9A4F-AC6751A0C1BD}"/>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5" name="Footer Placeholder 4">
            <a:extLst>
              <a:ext uri="{FF2B5EF4-FFF2-40B4-BE49-F238E27FC236}">
                <a16:creationId xmlns:a16="http://schemas.microsoft.com/office/drawing/2014/main" id="{9317AFEB-CC3A-443C-93DC-F01BEDB0E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775B9-A485-4109-AC6B-7664A5469482}"/>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3864881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47FC690-F940-45D5-B032-6A9EB66031C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334000" y="1"/>
            <a:ext cx="6858000" cy="6857515"/>
          </a:xfrm>
          <a:custGeom>
            <a:avLst/>
            <a:gdLst>
              <a:gd name="connsiteX0" fmla="*/ 0 w 6858000"/>
              <a:gd name="connsiteY0" fmla="*/ 0 h 6857515"/>
              <a:gd name="connsiteX1" fmla="*/ 6858000 w 6858000"/>
              <a:gd name="connsiteY1" fmla="*/ 0 h 6857515"/>
              <a:gd name="connsiteX2" fmla="*/ 6858000 w 6858000"/>
              <a:gd name="connsiteY2" fmla="*/ 6857515 h 6857515"/>
              <a:gd name="connsiteX3" fmla="*/ 0 w 6858000"/>
              <a:gd name="connsiteY3" fmla="*/ 6857515 h 6857515"/>
            </a:gdLst>
            <a:ahLst/>
            <a:cxnLst>
              <a:cxn ang="0">
                <a:pos x="connsiteX0" y="connsiteY0"/>
              </a:cxn>
              <a:cxn ang="0">
                <a:pos x="connsiteX1" y="connsiteY1"/>
              </a:cxn>
              <a:cxn ang="0">
                <a:pos x="connsiteX2" y="connsiteY2"/>
              </a:cxn>
              <a:cxn ang="0">
                <a:pos x="connsiteX3" y="connsiteY3"/>
              </a:cxn>
            </a:cxnLst>
            <a:rect l="l" t="t" r="r" b="b"/>
            <a:pathLst>
              <a:path w="6858000" h="6857515">
                <a:moveTo>
                  <a:pt x="0" y="0"/>
                </a:moveTo>
                <a:lnTo>
                  <a:pt x="6858000" y="0"/>
                </a:lnTo>
                <a:lnTo>
                  <a:pt x="6858000" y="6857515"/>
                </a:lnTo>
                <a:lnTo>
                  <a:pt x="0" y="6857515"/>
                </a:lnTo>
                <a:close/>
              </a:path>
            </a:pathLst>
          </a:custGeom>
        </p:spPr>
      </p:pic>
    </p:spTree>
    <p:extLst>
      <p:ext uri="{BB962C8B-B14F-4D97-AF65-F5344CB8AC3E}">
        <p14:creationId xmlns:p14="http://schemas.microsoft.com/office/powerpoint/2010/main" val="3019086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02"/>
          <a:stretch/>
        </p:blipFill>
        <p:spPr bwMode="black">
          <a:xfrm>
            <a:off x="584201" y="585788"/>
            <a:ext cx="1397000" cy="338554"/>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229323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80624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4126154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07332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8477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0854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92509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27485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extLst>
                <a:ext uri="{28A0092B-C50C-407E-A947-70E740481C1C}">
                  <a14:useLocalDpi xmlns:a14="http://schemas.microsoft.com/office/drawing/2010/main" val="0"/>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8617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865F9-3CDA-4D83-B4DE-BD134B66E9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18B895-D7B8-4AC1-A3D5-024CC9C40B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1DEE3D-3E7B-4DAF-802D-B00BB71CD1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20DF22-9560-430D-80D5-3968A20D0C52}"/>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6" name="Footer Placeholder 5">
            <a:extLst>
              <a:ext uri="{FF2B5EF4-FFF2-40B4-BE49-F238E27FC236}">
                <a16:creationId xmlns:a16="http://schemas.microsoft.com/office/drawing/2014/main" id="{350EE0D6-6725-49DE-9C69-87CB2DC293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B2A1C6-BC6D-4287-BFC4-E4F6D7F21E70}"/>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255901362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extLst>
                <a:ext uri="{28A0092B-C50C-407E-A947-70E740481C1C}">
                  <a14:useLocalDpi xmlns:a14="http://schemas.microsoft.com/office/drawing/2010/main" val="0"/>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9850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extLst>
                <a:ext uri="{28A0092B-C50C-407E-A947-70E740481C1C}">
                  <a14:useLocalDpi xmlns:a14="http://schemas.microsoft.com/office/drawing/2010/main" val="0"/>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87179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val="0"/>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931298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687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34860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0979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50304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7956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7184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8179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A17C-D71E-4F52-9927-1346AB0946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D3AB14-6332-4DB1-A763-941A3995CA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8E4C91A-7236-4BDB-81E5-64C796B4961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949225D-30C5-4D64-BC92-51422EC96D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BE03609-2908-4E6A-B411-5DDD6FCB5D9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A93E50-2CB4-4CA3-9ECF-7CC7F7C8D9EB}"/>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8" name="Footer Placeholder 7">
            <a:extLst>
              <a:ext uri="{FF2B5EF4-FFF2-40B4-BE49-F238E27FC236}">
                <a16:creationId xmlns:a16="http://schemas.microsoft.com/office/drawing/2014/main" id="{9A11352D-EDAA-4FF6-8128-8F7FA726C2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067975-1065-4A2B-B45C-BC9800BFDC9F}"/>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96472880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937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1115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522583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825015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5"/>
            <a:ext cx="9609045" cy="1722908"/>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Speaker name</a:t>
            </a:r>
          </a:p>
          <a:p>
            <a:r>
              <a:rPr lang="en-US"/>
              <a:t>Date</a:t>
            </a:r>
          </a:p>
          <a:p>
            <a:r>
              <a:rPr lang="en-US" sz="1600" b="1"/>
              <a:t>Event name </a:t>
            </a:r>
          </a:p>
          <a:p>
            <a:r>
              <a:rPr lang="en-US" sz="1600" b="1"/>
              <a:t>Location</a:t>
            </a:r>
          </a:p>
          <a:p>
            <a:pPr lvl="1"/>
            <a:endParaRPr lang="en-US"/>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3033469"/>
            <a:ext cx="9630389" cy="824072"/>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4245740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38415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itle 1">
            <a:extLst>
              <a:ext uri="{FF2B5EF4-FFF2-40B4-BE49-F238E27FC236}">
                <a16:creationId xmlns:a16="http://schemas.microsoft.com/office/drawing/2014/main" id="{9B327D0C-577C-1F42-8E2E-6554C6B97492}"/>
              </a:ext>
            </a:extLst>
          </p:cNvPr>
          <p:cNvSpPr>
            <a:spLocks noGrp="1"/>
          </p:cNvSpPr>
          <p:nvPr>
            <p:ph type="title" hasCustomPrompt="1"/>
          </p:nvPr>
        </p:nvSpPr>
        <p:spPr>
          <a:xfrm>
            <a:off x="455997" y="440497"/>
            <a:ext cx="11306469" cy="501197"/>
          </a:xfrm>
          <a:prstGeom prst="rect">
            <a:avLst/>
          </a:prstGeom>
        </p:spPr>
        <p:txBody>
          <a:bodyPr wrap="square" lIns="0" tIns="0" rIns="0" bIns="0" anchor="b" anchorCtr="0">
            <a:noAutofit/>
          </a:bodyPr>
          <a:lstStyle>
            <a:lvl1pPr>
              <a:lnSpc>
                <a:spcPts val="3136"/>
              </a:lnSpc>
              <a:defRPr sz="2745">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145764593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1A1A1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8F86527F-B7BB-AF49-9D34-D1BF54FEAE0D}"/>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pic>
        <p:nvPicPr>
          <p:cNvPr id="7" name="Picture 6">
            <a:extLst>
              <a:ext uri="{FF2B5EF4-FFF2-40B4-BE49-F238E27FC236}">
                <a16:creationId xmlns:a16="http://schemas.microsoft.com/office/drawing/2014/main" id="{5EE30564-C64B-8E46-9139-9003B0DD2FEA}"/>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5343525" y="0"/>
            <a:ext cx="6848475" cy="6858000"/>
          </a:xfrm>
          <a:prstGeom prst="rect">
            <a:avLst/>
          </a:prstGeom>
        </p:spPr>
      </p:pic>
    </p:spTree>
    <p:extLst>
      <p:ext uri="{BB962C8B-B14F-4D97-AF65-F5344CB8AC3E}">
        <p14:creationId xmlns:p14="http://schemas.microsoft.com/office/powerpoint/2010/main" val="1729869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8" name="Picture 7" descr="Healthcare professionals during a meeting at the hospital Healthcare professionals during a meeting at the hospital - High angle view A Helping Hand Stock Photo">
            <a:extLst>
              <a:ext uri="{FF2B5EF4-FFF2-40B4-BE49-F238E27FC236}">
                <a16:creationId xmlns:a16="http://schemas.microsoft.com/office/drawing/2014/main" id="{E53A5761-5093-4738-9919-225AC18E6FC1}"/>
              </a:ext>
            </a:extLst>
          </p:cNvPr>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5343525" y="0"/>
            <a:ext cx="6848476" cy="6858000"/>
          </a:xfrm>
          <a:custGeom>
            <a:avLst/>
            <a:gdLst>
              <a:gd name="connsiteX0" fmla="*/ 0 w 6848476"/>
              <a:gd name="connsiteY0" fmla="*/ 0 h 6858000"/>
              <a:gd name="connsiteX1" fmla="*/ 6848476 w 6848476"/>
              <a:gd name="connsiteY1" fmla="*/ 0 h 6858000"/>
              <a:gd name="connsiteX2" fmla="*/ 6848476 w 6848476"/>
              <a:gd name="connsiteY2" fmla="*/ 6858000 h 6858000"/>
              <a:gd name="connsiteX3" fmla="*/ 0 w 68484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48476" h="6858000">
                <a:moveTo>
                  <a:pt x="0" y="0"/>
                </a:moveTo>
                <a:lnTo>
                  <a:pt x="6848476" y="0"/>
                </a:lnTo>
                <a:lnTo>
                  <a:pt x="6848476" y="6858000"/>
                </a:lnTo>
                <a:lnTo>
                  <a:pt x="0" y="6858000"/>
                </a:lnTo>
                <a:close/>
              </a:path>
            </a:pathLst>
          </a:cu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defRPr sz="3200">
                <a:solidFill>
                  <a:srgbClr val="00000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a:t>
            </a:r>
          </a:p>
        </p:txBody>
      </p:sp>
      <p:pic>
        <p:nvPicPr>
          <p:cNvPr id="6" name="MS logo gray - EMF">
            <a:extLst>
              <a:ext uri="{FF2B5EF4-FFF2-40B4-BE49-F238E27FC236}">
                <a16:creationId xmlns:a16="http://schemas.microsoft.com/office/drawing/2014/main" id="{DBA914E4-44EB-1640-BCC3-F4246F350969}"/>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95751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D41543F4-CE18-594C-A501-0968DD537C55}"/>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3945611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F5561-F85F-4B73-8447-003E428476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44E4EE-0E0C-4D43-986D-F5418576531E}"/>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4" name="Footer Placeholder 3">
            <a:extLst>
              <a:ext uri="{FF2B5EF4-FFF2-40B4-BE49-F238E27FC236}">
                <a16:creationId xmlns:a16="http://schemas.microsoft.com/office/drawing/2014/main" id="{AE25009D-2F34-4836-9346-B45838BAD1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7F5E64-E2AC-49BC-98CE-BDF97DC316B2}"/>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28837585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lumMod val="95000"/>
          </a:schemeClr>
        </a:solidFill>
        <a:effectLst/>
      </p:bgPr>
    </p:bg>
    <p:spTree>
      <p:nvGrpSpPr>
        <p:cNvPr id="1" name=""/>
        <p:cNvGrpSpPr/>
        <p:nvPr/>
      </p:nvGrpSpPr>
      <p:grpSpPr>
        <a:xfrm>
          <a:off x="0" y="0"/>
          <a:ext cx="0" cy="0"/>
          <a:chOff x="0" y="0"/>
          <a:chExt cx="0" cy="0"/>
        </a:xfrm>
      </p:grpSpPr>
      <p:pic>
        <p:nvPicPr>
          <p:cNvPr id="6" name="MS logo gray - EMF">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000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rgbClr val="000000"/>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3546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C4B60698-9D0C-2245-AB54-408320A04694}"/>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5"/>
          </a:xfrm>
          <a:prstGeom prst="rect">
            <a:avLst/>
          </a:prstGeom>
        </p:spPr>
      </p:pic>
    </p:spTree>
    <p:extLst>
      <p:ext uri="{BB962C8B-B14F-4D97-AF65-F5344CB8AC3E}">
        <p14:creationId xmlns:p14="http://schemas.microsoft.com/office/powerpoint/2010/main" val="103286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Slide wiith photo_black tex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1" y="-1"/>
            <a:ext cx="12192001" cy="6858001"/>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6" name="MS logo gray - EMF">
            <a:extLst>
              <a:ext uri="{FF2B5EF4-FFF2-40B4-BE49-F238E27FC236}">
                <a16:creationId xmlns:a16="http://schemas.microsoft.com/office/drawing/2014/main" id="{1A0A0744-85F1-0F43-8CD0-F540C13B0A75}"/>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597498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446167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99E035-8F3C-C54D-844B-D184582FA580}"/>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246221"/>
          </a:xfrm>
          <a:noFill/>
        </p:spPr>
        <p:txBody>
          <a:bodyPr wrap="square" lIns="0" tIns="0" rIns="0" bIns="0">
            <a:spAutoFit/>
          </a:bodyPr>
          <a:lstStyle>
            <a:lvl1pPr marL="0" indent="0">
              <a:spcBef>
                <a:spcPts val="0"/>
              </a:spcBef>
              <a:buNone/>
              <a:defRPr sz="16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19A64866-81C9-F346-A699-D5FE5F62973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406139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083374"/>
          </a:xfrm>
        </p:spPr>
        <p:txBody>
          <a:bodyPr wrap="square">
            <a:spAutoFit/>
          </a:bodyPr>
          <a:lstStyle>
            <a:lvl1pPr marL="0" indent="0">
              <a:buNone/>
              <a:defRPr sz="2000" b="0" i="0">
                <a:solidFill>
                  <a:srgbClr val="000000"/>
                </a:solidFill>
                <a:latin typeface="+mn-lt"/>
                <a:cs typeface="Segoe UI" panose="020B0502040204020203" pitchFamily="34" charset="0"/>
              </a:defRPr>
            </a:lvl1pPr>
            <a:lvl2pPr marL="228600" indent="0">
              <a:buNone/>
              <a:defRPr sz="1600">
                <a:solidFill>
                  <a:srgbClr val="000000"/>
                </a:solidFill>
              </a:defRPr>
            </a:lvl2pPr>
            <a:lvl3pPr marL="457200" indent="0">
              <a:buNone/>
              <a:defRPr sz="1400">
                <a:solidFill>
                  <a:srgbClr val="000000"/>
                </a:solidFill>
              </a:defRPr>
            </a:lvl3pPr>
            <a:lvl4pPr marL="685800" indent="0">
              <a:buNone/>
              <a:defRPr sz="1200">
                <a:solidFill>
                  <a:srgbClr val="000000"/>
                </a:solidFill>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10">
            <a:extLst>
              <a:ext uri="{FF2B5EF4-FFF2-40B4-BE49-F238E27FC236}">
                <a16:creationId xmlns:a16="http://schemas.microsoft.com/office/drawing/2014/main" id="{37A1A54A-CF38-9947-A8FB-BBD41DE025C0}"/>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021001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509155"/>
            <a:ext cx="11018520" cy="430887"/>
          </a:xfrm>
        </p:spPr>
        <p:txBody>
          <a:bodyPr/>
          <a:lstStyle>
            <a:lvl1pPr>
              <a:defRPr sz="2800">
                <a:solidFill>
                  <a:srgbClr val="000000"/>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268039"/>
          </a:xfrm>
        </p:spPr>
        <p:txBody>
          <a:bodyPr/>
          <a:lstStyle>
            <a:lvl1pPr>
              <a:defRPr sz="2000">
                <a:solidFill>
                  <a:srgbClr val="000000"/>
                </a:solidFill>
                <a:latin typeface="+mn-lt"/>
              </a:defRPr>
            </a:lvl1pPr>
            <a:lvl2pPr>
              <a:defRPr sz="1600">
                <a:solidFill>
                  <a:srgbClr val="000000"/>
                </a:solidFill>
              </a:defRPr>
            </a:lvl2pPr>
            <a:lvl3pPr>
              <a:defRPr sz="1400">
                <a:solidFill>
                  <a:srgbClr val="000000"/>
                </a:solidFill>
              </a:defRPr>
            </a:lvl3pPr>
            <a:lvl4pPr>
              <a:defRPr sz="1200">
                <a:solidFill>
                  <a:srgbClr val="000000"/>
                </a:solidFill>
              </a:defRPr>
            </a:lvl4pPr>
            <a:lvl5pPr>
              <a:defRPr sz="10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DD1BEEC7-5874-1E48-8B60-B1E5D9779C29}"/>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0243940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98764"/>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268039"/>
          </a:xfrm>
        </p:spPr>
        <p:txBody>
          <a:bodyPr wrap="square">
            <a:spAutoFit/>
          </a:bodyPr>
          <a:lstStyle>
            <a:lvl1pPr marL="0" indent="0">
              <a:spcBef>
                <a:spcPts val="1224"/>
              </a:spcBef>
              <a:buClr>
                <a:schemeClr val="tx1"/>
              </a:buClr>
              <a:buFont typeface="Wingdings" panose="05000000000000000000" pitchFamily="2" charset="2"/>
              <a:buNone/>
              <a:defRPr sz="2000" b="0">
                <a:solidFill>
                  <a:srgbClr val="000000"/>
                </a:solidFill>
                <a:latin typeface="+mn-lt"/>
                <a:cs typeface="Segoe UI Semilight" panose="020B0402040204020203" pitchFamily="34" charset="0"/>
              </a:defRPr>
            </a:lvl1pPr>
            <a:lvl2pPr marL="255588" indent="0">
              <a:buFont typeface="Wingdings" panose="05000000000000000000" pitchFamily="2" charset="2"/>
              <a:buNone/>
              <a:defRPr sz="1600" b="0">
                <a:solidFill>
                  <a:srgbClr val="000000"/>
                </a:solidFill>
              </a:defRPr>
            </a:lvl2pPr>
            <a:lvl3pPr marL="450850" indent="0">
              <a:buFont typeface="Wingdings" panose="05000000000000000000" pitchFamily="2" charset="2"/>
              <a:buNone/>
              <a:tabLst/>
              <a:defRPr sz="1400" b="0">
                <a:solidFill>
                  <a:srgbClr val="000000"/>
                </a:solidFill>
              </a:defRPr>
            </a:lvl3pPr>
            <a:lvl4pPr marL="652462" indent="0">
              <a:buFont typeface="Wingdings" panose="05000000000000000000" pitchFamily="2" charset="2"/>
              <a:buNone/>
              <a:defRPr sz="1200" b="0">
                <a:solidFill>
                  <a:srgbClr val="000000"/>
                </a:solidFill>
              </a:defRPr>
            </a:lvl4pPr>
            <a:lvl5pPr marL="854075" indent="0">
              <a:buFont typeface="Wingdings" panose="05000000000000000000" pitchFamily="2" charset="2"/>
              <a:buNone/>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22BDE9B7-BF0F-DF45-BCD0-D6165D547D13}"/>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310570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1EF8841F-D2F8-0646-B645-839893A70343}"/>
              </a:ext>
            </a:extLst>
          </p:cNvPr>
          <p:cNvSpPr>
            <a:spLocks noGrp="1"/>
          </p:cNvSpPr>
          <p:nvPr>
            <p:ph type="body" sz="quarter" idx="12"/>
          </p:nvPr>
        </p:nvSpPr>
        <p:spPr>
          <a:xfrm>
            <a:off x="6392849" y="1437481"/>
            <a:ext cx="5212080" cy="1268039"/>
          </a:xfrm>
        </p:spPr>
        <p:txBody>
          <a:bodyPr wrap="square">
            <a:spAutoFit/>
          </a:bodyPr>
          <a:lstStyle>
            <a:lvl1pPr marL="231775" indent="-231775">
              <a:spcBef>
                <a:spcPts val="1224"/>
              </a:spcBef>
              <a:buClr>
                <a:schemeClr val="tx1"/>
              </a:buClr>
              <a:buFont typeface="Wingdings" panose="05000000000000000000" pitchFamily="2" charset="2"/>
              <a:buChar char=""/>
              <a:defRPr sz="2000" b="0">
                <a:solidFill>
                  <a:srgbClr val="000000"/>
                </a:solidFill>
                <a:latin typeface="+mn-lt"/>
                <a:cs typeface="Segoe UI Semilight" panose="020B0402040204020203" pitchFamily="34" charset="0"/>
              </a:defRPr>
            </a:lvl1pPr>
            <a:lvl2pPr marL="427038" indent="-171450">
              <a:buFont typeface="Wingdings" panose="05000000000000000000" pitchFamily="2" charset="2"/>
              <a:buChar char=""/>
              <a:defRPr sz="1600" b="0">
                <a:solidFill>
                  <a:srgbClr val="000000"/>
                </a:solidFill>
              </a:defRPr>
            </a:lvl2pPr>
            <a:lvl3pPr marL="639763" indent="-188913">
              <a:buFont typeface="Wingdings" panose="05000000000000000000" pitchFamily="2" charset="2"/>
              <a:buChar char=""/>
              <a:tabLst/>
              <a:defRPr sz="1400" b="0">
                <a:solidFill>
                  <a:srgbClr val="000000"/>
                </a:solidFill>
              </a:defRPr>
            </a:lvl3pPr>
            <a:lvl4pPr marL="828675" indent="-176213">
              <a:buFont typeface="Wingdings" panose="05000000000000000000" pitchFamily="2" charset="2"/>
              <a:buChar char=""/>
              <a:defRPr sz="1200" b="0">
                <a:solidFill>
                  <a:srgbClr val="000000"/>
                </a:solidFill>
              </a:defRPr>
            </a:lvl4pPr>
            <a:lvl5pPr marL="1023938" indent="-169863">
              <a:buFont typeface="Wingdings" panose="05000000000000000000" pitchFamily="2" charset="2"/>
              <a:buChar char=""/>
              <a:tabLst/>
              <a:defRPr sz="1000" b="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10">
            <a:extLst>
              <a:ext uri="{FF2B5EF4-FFF2-40B4-BE49-F238E27FC236}">
                <a16:creationId xmlns:a16="http://schemas.microsoft.com/office/drawing/2014/main" id="{9EF2168D-ABC8-AA43-9EDB-A155583EFD61}"/>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18987928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97541"/>
            <a:ext cx="11018520" cy="492443"/>
          </a:xfrm>
        </p:spPr>
        <p:txBody>
          <a:bodyPr/>
          <a:lstStyle>
            <a:lvl1pPr>
              <a:defRPr sz="3200">
                <a:solidFill>
                  <a:srgbClr val="000000"/>
                </a:solidFill>
              </a:defRPr>
            </a:lvl1pPr>
          </a:lstStyle>
          <a:p>
            <a:r>
              <a:rPr lang="en-US"/>
              <a:t>Click to edit Master title style</a:t>
            </a:r>
          </a:p>
        </p:txBody>
      </p:sp>
      <p:sp>
        <p:nvSpPr>
          <p:cNvPr id="3" name="Footer Placeholder 10">
            <a:extLst>
              <a:ext uri="{FF2B5EF4-FFF2-40B4-BE49-F238E27FC236}">
                <a16:creationId xmlns:a16="http://schemas.microsoft.com/office/drawing/2014/main" id="{9438946C-117E-D444-B499-2F521D38BF54}"/>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35887875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8566D-22D7-4DA7-874E-2573B8AFB0A2}"/>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3" name="Footer Placeholder 2">
            <a:extLst>
              <a:ext uri="{FF2B5EF4-FFF2-40B4-BE49-F238E27FC236}">
                <a16:creationId xmlns:a16="http://schemas.microsoft.com/office/drawing/2014/main" id="{57E58588-1548-46A2-B834-E8ADBD99F53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757FFA0-C3E4-49D3-B503-10D285440588}"/>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42721163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97541"/>
            <a:ext cx="11018520" cy="430887"/>
          </a:xfrm>
        </p:spPr>
        <p:txBody>
          <a:bodyPr/>
          <a:lstStyle>
            <a:lvl1pPr>
              <a:defRPr sz="2800">
                <a:solidFill>
                  <a:srgbClr val="000000"/>
                </a:solidFill>
              </a:defRPr>
            </a:lvl1pPr>
          </a:lstStyle>
          <a:p>
            <a:r>
              <a:rPr lang="en-US"/>
              <a:t>Click to edit Master title style</a:t>
            </a:r>
          </a:p>
        </p:txBody>
      </p:sp>
      <p:sp>
        <p:nvSpPr>
          <p:cNvPr id="4" name="Footer Placeholder 10">
            <a:extLst>
              <a:ext uri="{FF2B5EF4-FFF2-40B4-BE49-F238E27FC236}">
                <a16:creationId xmlns:a16="http://schemas.microsoft.com/office/drawing/2014/main" id="{59A66667-56DD-0944-88F2-9EEF75B94EA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4159072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84094"/>
            <a:ext cx="5508419" cy="372410"/>
          </a:xfrm>
        </p:spPr>
        <p:txBody>
          <a:bodyPr tIns="64008"/>
          <a:lstStyle>
            <a:lvl1pPr>
              <a:defRPr sz="2000" spc="0">
                <a:solidFill>
                  <a:srgbClr val="000000"/>
                </a:solidFill>
                <a:latin typeface="+mj-lt"/>
                <a:cs typeface="Segoe UI" panose="020B0502040204020203" pitchFamily="34" charset="0"/>
              </a:defRPr>
            </a:lvl1pPr>
          </a:lstStyle>
          <a:p>
            <a:r>
              <a:rPr lang="en-US"/>
              <a:t>Click to edit Master title style</a:t>
            </a:r>
          </a:p>
        </p:txBody>
      </p:sp>
      <p:sp>
        <p:nvSpPr>
          <p:cNvPr id="3" name="Footer Placeholder 10">
            <a:extLst>
              <a:ext uri="{FF2B5EF4-FFF2-40B4-BE49-F238E27FC236}">
                <a16:creationId xmlns:a16="http://schemas.microsoft.com/office/drawing/2014/main" id="{04552FE7-359D-6544-B2BC-512289B79DFF}"/>
              </a:ext>
            </a:extLst>
          </p:cNvPr>
          <p:cNvSpPr>
            <a:spLocks noGrp="1"/>
          </p:cNvSpPr>
          <p:nvPr>
            <p:ph type="ftr" sz="quarter" idx="3"/>
          </p:nvPr>
        </p:nvSpPr>
        <p:spPr>
          <a:xfrm>
            <a:off x="584201" y="6456459"/>
            <a:ext cx="11025188" cy="107854"/>
          </a:xfrm>
          <a:prstGeom prst="rect">
            <a:avLst/>
          </a:prstGeom>
        </p:spPr>
        <p:txBody>
          <a:bodyPr/>
          <a:lstStyle>
            <a:lvl1pPr>
              <a:defRPr sz="800">
                <a:solidFill>
                  <a:srgbClr val="000000"/>
                </a:solidFill>
              </a:defRPr>
            </a:lvl1pPr>
          </a:lstStyle>
          <a:p>
            <a:r>
              <a:rPr lang="en-US"/>
              <a:t>© Microsoft Corporation                                                                                  					   	    	                                     Microsoft 365 </a:t>
            </a:r>
          </a:p>
        </p:txBody>
      </p:sp>
    </p:spTree>
    <p:extLst>
      <p:ext uri="{BB962C8B-B14F-4D97-AF65-F5344CB8AC3E}">
        <p14:creationId xmlns:p14="http://schemas.microsoft.com/office/powerpoint/2010/main" val="5532349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271872"/>
            <a:ext cx="4161981" cy="861774"/>
          </a:xfrm>
        </p:spPr>
        <p:txBody>
          <a:bodyPr wrap="square" rIns="0" anchor="b">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246221"/>
          </a:xfrm>
        </p:spPr>
        <p:txBody>
          <a:bodyPr/>
          <a:lstStyle>
            <a:lvl1pPr marL="0" indent="0">
              <a:buNone/>
              <a:defRPr sz="1600">
                <a:solidFill>
                  <a:srgbClr val="000000"/>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9848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998113"/>
            <a:ext cx="4161981" cy="861774"/>
          </a:xfrm>
        </p:spPr>
        <p:txBody>
          <a:bodyPr wrap="square" rIns="0" anchor="ctr" anchorCtr="0">
            <a:spAutoFit/>
          </a:bodyPr>
          <a:lstStyle>
            <a:lvl1pPr>
              <a:lnSpc>
                <a:spcPct val="100000"/>
              </a:lnSpc>
              <a:defRPr sz="2800" b="0" spc="-49" baseline="0">
                <a:solidFill>
                  <a:srgbClr val="000000"/>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922833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615553"/>
          </a:xfrm>
        </p:spPr>
        <p:txBody>
          <a:bodyPr wrap="square" anchor="t">
            <a:spAutoFit/>
          </a:bodyPr>
          <a:lstStyle>
            <a:lvl1pPr>
              <a:lnSpc>
                <a:spcPct val="100000"/>
              </a:lnSpc>
              <a:defRPr sz="20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29836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40352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3663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46358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4919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A1A1A"/>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7438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11599-37C3-46C8-BE7F-4001188396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773C04-0CC9-4CD2-A466-DF8E196948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C668AB-18E4-40C7-86E9-6C70C62586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4EDB3B-EB31-440F-B620-915C4874B552}"/>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6" name="Footer Placeholder 5">
            <a:extLst>
              <a:ext uri="{FF2B5EF4-FFF2-40B4-BE49-F238E27FC236}">
                <a16:creationId xmlns:a16="http://schemas.microsoft.com/office/drawing/2014/main" id="{0EEC40BC-CC42-4147-AA23-B1F395E97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D3B3A6-647A-41D9-BF27-179C6794B45E}"/>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4130260743"/>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8331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3071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A1A1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890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88263" y="497541"/>
            <a:ext cx="11018520" cy="430887"/>
          </a:xfrm>
        </p:spPr>
        <p:txBody>
          <a:bodyPr/>
          <a:lstStyle>
            <a:lvl1pPr>
              <a:defRPr sz="2800"/>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10">
            <a:extLst>
              <a:ext uri="{FF2B5EF4-FFF2-40B4-BE49-F238E27FC236}">
                <a16:creationId xmlns:a16="http://schemas.microsoft.com/office/drawing/2014/main" id="{CD7C51EB-D279-154E-8F43-40608F83D105}"/>
              </a:ext>
            </a:extLst>
          </p:cNvPr>
          <p:cNvSpPr>
            <a:spLocks noGrp="1"/>
          </p:cNvSpPr>
          <p:nvPr>
            <p:ph type="ftr" sz="quarter" idx="3"/>
          </p:nvPr>
        </p:nvSpPr>
        <p:spPr>
          <a:xfrm>
            <a:off x="584201" y="6456459"/>
            <a:ext cx="11025188" cy="107854"/>
          </a:xfrm>
          <a:prstGeom prst="rect">
            <a:avLst/>
          </a:prstGeom>
        </p:spPr>
        <p:txBody>
          <a:bodyPr/>
          <a:lstStyle>
            <a:lvl1pPr>
              <a:defRPr sz="800">
                <a:solidFill>
                  <a:schemeClr val="bg2">
                    <a:lumMod val="50000"/>
                  </a:schemeClr>
                </a:solidFill>
              </a:defRPr>
            </a:lvl1pPr>
          </a:lstStyle>
          <a:p>
            <a:r>
              <a:rPr lang="en-US"/>
              <a:t>© Microsoft Corporation                                                                                  					   	    	                                     Microsoft 365 </a:t>
            </a:r>
          </a:p>
        </p:txBody>
      </p:sp>
    </p:spTree>
    <p:extLst>
      <p:ext uri="{BB962C8B-B14F-4D97-AF65-F5344CB8AC3E}">
        <p14:creationId xmlns:p14="http://schemas.microsoft.com/office/powerpoint/2010/main" val="15341280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510988"/>
            <a:ext cx="11018520" cy="430887"/>
          </a:xfrm>
        </p:spPr>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123308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A1A1A"/>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a:extLst>
              <a:ext uri="{FF2B5EF4-FFF2-40B4-BE49-F238E27FC236}">
                <a16:creationId xmlns:a16="http://schemas.microsoft.com/office/drawing/2014/main" id="{2EEC6248-87BC-4D4D-98C3-91E1890DDA1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bwMode="black">
          <a:xfrm>
            <a:off x="283297" y="281709"/>
            <a:ext cx="2440148" cy="902854"/>
          </a:xfrm>
          <a:prstGeom prst="rect">
            <a:avLst/>
          </a:prstGeom>
        </p:spPr>
      </p:pic>
    </p:spTree>
    <p:extLst>
      <p:ext uri="{BB962C8B-B14F-4D97-AF65-F5344CB8AC3E}">
        <p14:creationId xmlns:p14="http://schemas.microsoft.com/office/powerpoint/2010/main" val="2824725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email">
              <a:extLst>
                <a:ext uri="{28A0092B-C50C-407E-A947-70E740481C1C}">
                  <a14:useLocalDpi xmlns:a14="http://schemas.microsoft.com/office/drawing/2010/main" val="0"/>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4192458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95469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z="3200">
                <a:solidFill>
                  <a:srgbClr val="000000"/>
                </a:solidFill>
              </a:defRPr>
            </a:lvl1pPr>
          </a:lstStyle>
          <a:p>
            <a:r>
              <a:rPr lang="en-US"/>
              <a:t>Title</a:t>
            </a:r>
          </a:p>
        </p:txBody>
      </p:sp>
    </p:spTree>
    <p:extLst>
      <p:ext uri="{BB962C8B-B14F-4D97-AF65-F5344CB8AC3E}">
        <p14:creationId xmlns:p14="http://schemas.microsoft.com/office/powerpoint/2010/main" val="180445713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3F3274D-8F90-4F75-B990-F6B7A291DE2C}"/>
              </a:ext>
            </a:extLst>
          </p:cNvPr>
          <p:cNvSpPr>
            <a:spLocks noGrp="1"/>
          </p:cNvSpPr>
          <p:nvPr>
            <p:ph type="title" hasCustomPrompt="1"/>
          </p:nvPr>
        </p:nvSpPr>
        <p:spPr>
          <a:xfrm>
            <a:off x="429383" y="437538"/>
            <a:ext cx="11333080" cy="742300"/>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829531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8CAC3-27DC-4003-98F2-D1A8DD68F9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F4C250-0C49-4310-A625-EC3F1553C6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7BDE2-58EE-4377-A069-F09E3FABFCEE}"/>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5" name="Footer Placeholder 4">
            <a:extLst>
              <a:ext uri="{FF2B5EF4-FFF2-40B4-BE49-F238E27FC236}">
                <a16:creationId xmlns:a16="http://schemas.microsoft.com/office/drawing/2014/main" id="{93BA28BF-60CD-4958-8EA5-7B6EB492E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BC09AD-FE3E-41EE-B486-5D178C2D317D}"/>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15127100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3643-8047-458E-9AC0-22A0D504DA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101808-1583-4CD0-B6D8-7B15E4B0AF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11A5DE9-6FF6-4200-80F2-71022350BE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7951C1-66EF-4EEE-833D-0FFFF7837A2B}"/>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6" name="Footer Placeholder 5">
            <a:extLst>
              <a:ext uri="{FF2B5EF4-FFF2-40B4-BE49-F238E27FC236}">
                <a16:creationId xmlns:a16="http://schemas.microsoft.com/office/drawing/2014/main" id="{14325F8C-5A84-4A27-878A-29F6D130C9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BEBC9-1314-4BAE-99E5-B80EA79F920C}"/>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309051080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213694" y="2126903"/>
            <a:ext cx="5545571" cy="3775398"/>
          </a:xfrm>
        </p:spPr>
        <p:txBody>
          <a:bodyPr anchor="ctr">
            <a:noAutofit/>
          </a:bodyPr>
          <a:lstStyle>
            <a:lvl1pPr algn="ctr">
              <a:defRPr sz="1922">
                <a:latin typeface="+mj-lt"/>
              </a:defRPr>
            </a:lvl1pPr>
          </a:lstStyle>
          <a:p>
            <a:r>
              <a:rPr lang="en-US"/>
              <a:t> </a:t>
            </a:r>
          </a:p>
        </p:txBody>
      </p:sp>
      <p:sp>
        <p:nvSpPr>
          <p:cNvPr id="4" name="Text Placeholder 3"/>
          <p:cNvSpPr>
            <a:spLocks noGrp="1"/>
          </p:cNvSpPr>
          <p:nvPr>
            <p:ph type="body" sz="quarter" idx="10" hasCustomPrompt="1"/>
          </p:nvPr>
        </p:nvSpPr>
        <p:spPr>
          <a:xfrm>
            <a:off x="432740" y="2126905"/>
            <a:ext cx="5228893" cy="2592447"/>
          </a:xfrm>
        </p:spPr>
        <p:txBody>
          <a:bodyPr wrap="square" lIns="0" tIns="0" rIns="0" bIns="0">
            <a:noAutofit/>
          </a:bodyPr>
          <a:lstStyle>
            <a:lvl1pPr marL="0" marR="0" indent="0" algn="l" defTabSz="896182" rtl="0" eaLnBrk="1" fontAlgn="auto" latinLnBrk="0" hangingPunct="1">
              <a:lnSpc>
                <a:spcPct val="100000"/>
              </a:lnSpc>
              <a:spcBef>
                <a:spcPts val="1922"/>
              </a:spcBef>
              <a:spcAft>
                <a:spcPts val="0"/>
              </a:spcAft>
              <a:buClrTx/>
              <a:buSzPct val="90000"/>
              <a:buFont typeface="Wingdings" panose="05000000000000000000" pitchFamily="2" charset="2"/>
              <a:buNone/>
              <a:tabLst/>
              <a:defRPr sz="2499" b="0" i="0">
                <a:solidFill>
                  <a:srgbClr val="000000"/>
                </a:solidFill>
                <a:latin typeface="+mn-lt"/>
              </a:defRPr>
            </a:lvl1pPr>
            <a:lvl2pPr marL="219640" marR="0" indent="0" algn="l" defTabSz="89618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39279" indent="0">
              <a:buNone/>
              <a:defRPr/>
            </a:lvl3pPr>
            <a:lvl4pPr marL="658919" indent="0">
              <a:buNone/>
              <a:defRPr/>
            </a:lvl4pPr>
            <a:lvl5pPr marL="878559" indent="0">
              <a:buNone/>
              <a:defRPr/>
            </a:lvl5pPr>
          </a:lstStyle>
          <a:p>
            <a:pPr lvl="0"/>
            <a:r>
              <a:rPr lang="pt-BR"/>
              <a:t>Subhead Segoe UI 26</a:t>
            </a:r>
          </a:p>
          <a:p>
            <a:pPr lvl="0"/>
            <a:r>
              <a:rPr lang="pt-BR"/>
              <a:t>Subhead Segoe UI 26</a:t>
            </a:r>
          </a:p>
          <a:p>
            <a:pPr lvl="0"/>
            <a:r>
              <a:rPr lang="pt-BR"/>
              <a:t>Subhead Segoe UI 26</a:t>
            </a:r>
          </a:p>
        </p:txBody>
      </p:sp>
      <p:sp>
        <p:nvSpPr>
          <p:cNvPr id="2" name="Title 1">
            <a:extLst>
              <a:ext uri="{FF2B5EF4-FFF2-40B4-BE49-F238E27FC236}">
                <a16:creationId xmlns:a16="http://schemas.microsoft.com/office/drawing/2014/main" id="{5B11769B-2C5C-4432-BC0E-481D5EFABA81}"/>
              </a:ext>
            </a:extLst>
          </p:cNvPr>
          <p:cNvSpPr>
            <a:spLocks noGrp="1"/>
          </p:cNvSpPr>
          <p:nvPr>
            <p:ph type="title" hasCustomPrompt="1"/>
          </p:nvPr>
        </p:nvSpPr>
        <p:spPr/>
        <p:txBody>
          <a:bodyPr/>
          <a:lstStyle>
            <a:lvl1pPr>
              <a:defRPr/>
            </a:lvl1pPr>
          </a:lstStyle>
          <a:p>
            <a:r>
              <a:rPr lang="en-US"/>
              <a:t>Device layout</a:t>
            </a:r>
          </a:p>
        </p:txBody>
      </p:sp>
    </p:spTree>
    <p:extLst>
      <p:ext uri="{BB962C8B-B14F-4D97-AF65-F5344CB8AC3E}">
        <p14:creationId xmlns:p14="http://schemas.microsoft.com/office/powerpoint/2010/main" val="45437488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853028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D6BA7-5393-4598-8737-8C25BA7890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2242BD8-021F-4290-AF07-FCAB0A96912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8598D2-8F33-410F-AAED-EE7587E3F121}"/>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5" name="Footer Placeholder 4">
            <a:extLst>
              <a:ext uri="{FF2B5EF4-FFF2-40B4-BE49-F238E27FC236}">
                <a16:creationId xmlns:a16="http://schemas.microsoft.com/office/drawing/2014/main" id="{CD4FFFAC-6F9F-45BB-9ACC-FA0C0A1C4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C12AE-7834-443E-A4E1-0EF67A26B3D9}"/>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8156421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9CA98F-E470-401C-B6BB-8D6CD3F95AD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8ADB27-1DB5-4C92-9B68-6998555693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6E1902-4449-4B98-8646-C43CB3CAD02C}"/>
              </a:ext>
            </a:extLst>
          </p:cNvPr>
          <p:cNvSpPr>
            <a:spLocks noGrp="1"/>
          </p:cNvSpPr>
          <p:nvPr>
            <p:ph type="dt" sz="half" idx="10"/>
          </p:nvPr>
        </p:nvSpPr>
        <p:spPr/>
        <p:txBody>
          <a:bodyPr/>
          <a:lstStyle/>
          <a:p>
            <a:fld id="{69713F94-A9CD-44E4-95A7-F9DDD658EFE3}" type="datetimeFigureOut">
              <a:rPr lang="en-US" smtClean="0"/>
              <a:t>11/9/2021</a:t>
            </a:fld>
            <a:endParaRPr lang="en-US"/>
          </a:p>
        </p:txBody>
      </p:sp>
      <p:sp>
        <p:nvSpPr>
          <p:cNvPr id="5" name="Footer Placeholder 4">
            <a:extLst>
              <a:ext uri="{FF2B5EF4-FFF2-40B4-BE49-F238E27FC236}">
                <a16:creationId xmlns:a16="http://schemas.microsoft.com/office/drawing/2014/main" id="{7F2F3DEB-4CDA-4BC0-9F11-3200B0BF1F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A5F18E-30A9-497F-BCA0-AA9D90573C8F}"/>
              </a:ext>
            </a:extLst>
          </p:cNvPr>
          <p:cNvSpPr>
            <a:spLocks noGrp="1"/>
          </p:cNvSpPr>
          <p:nvPr>
            <p:ph type="sldNum" sz="quarter" idx="12"/>
          </p:nvPr>
        </p:nvSpPr>
        <p:spPr/>
        <p:txBody>
          <a:bodyPr/>
          <a:lstStyle/>
          <a:p>
            <a:fld id="{27CEDA20-2400-4527-810E-A66DB8A1DA26}" type="slidenum">
              <a:rPr lang="en-US" smtClean="0"/>
              <a:t>‹#›</a:t>
            </a:fld>
            <a:endParaRPr lang="en-US"/>
          </a:p>
        </p:txBody>
      </p:sp>
    </p:spTree>
    <p:extLst>
      <p:ext uri="{BB962C8B-B14F-4D97-AF65-F5344CB8AC3E}">
        <p14:creationId xmlns:p14="http://schemas.microsoft.com/office/powerpoint/2010/main" val="28261025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53521315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4_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833049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4113122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4158443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8557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860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3840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BEC14-3489-4EEF-B147-C797908229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D9A5359-59B1-448B-BA0B-721BAE9A87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E563C0-277A-40C1-965B-B89C7E221B02}"/>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5" name="Footer Placeholder 4">
            <a:extLst>
              <a:ext uri="{FF2B5EF4-FFF2-40B4-BE49-F238E27FC236}">
                <a16:creationId xmlns:a16="http://schemas.microsoft.com/office/drawing/2014/main" id="{EE5B2B61-F50E-4922-930B-79E8EABBB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39187-22EA-48B8-B1D5-AE729E5B42B8}"/>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3436953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22573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164971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56967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64264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24452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0068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40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39264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952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5607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7C5F7-6255-447C-8425-0606C56747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23646-AF72-4F1E-AD62-5D673AF3C9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DDEDD4-CEA5-4395-9162-B48ECD1665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002E7A-3D00-4E46-93F5-A3179E9C9D07}"/>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6" name="Footer Placeholder 5">
            <a:extLst>
              <a:ext uri="{FF2B5EF4-FFF2-40B4-BE49-F238E27FC236}">
                <a16:creationId xmlns:a16="http://schemas.microsoft.com/office/drawing/2014/main" id="{5EB8852A-1F9B-404F-B2B0-7F4CEB821C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CA31A6-0D16-4DC2-8D83-8D32CC0F6983}"/>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1613636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3105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63819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2923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00715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24194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56716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490434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2256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9273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1976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D4102-69CA-4514-AEE6-73C82592FF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12FEC6-DD92-47E6-823C-9D4023C145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80CC2B-5BCF-4062-8DFB-859837BD264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3663AF-ABCF-46D0-B6A6-E1BD9CB7D5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ED8BF7-D2D1-440B-81A2-FE1985685D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09259E5-AC1A-4FBD-A8CF-532F0DAC5BEC}"/>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8" name="Footer Placeholder 7">
            <a:extLst>
              <a:ext uri="{FF2B5EF4-FFF2-40B4-BE49-F238E27FC236}">
                <a16:creationId xmlns:a16="http://schemas.microsoft.com/office/drawing/2014/main" id="{F838B305-36BF-4AFF-B552-B5FBFE17CD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10537F-71D7-428A-939F-91378C3C7356}"/>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17289662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638052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7098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60171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0000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520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28534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1386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1060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4681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8792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2DAD8-EE06-4A7A-AE76-7D699BF4ED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76FE7A-0D2F-49C7-A06F-7AFA2F3C97F1}"/>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4" name="Footer Placeholder 3">
            <a:extLst>
              <a:ext uri="{FF2B5EF4-FFF2-40B4-BE49-F238E27FC236}">
                <a16:creationId xmlns:a16="http://schemas.microsoft.com/office/drawing/2014/main" id="{9745DA24-7568-4C97-8617-E35E3069233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E2F81D-CB57-4187-9AF0-B714D3E8B572}"/>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64771368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8160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267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125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89150611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53441328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97848150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03257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18002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70978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0452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65B3AA-D42F-4B41-8E24-CDEB7BE6D006}"/>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3" name="Footer Placeholder 2">
            <a:extLst>
              <a:ext uri="{FF2B5EF4-FFF2-40B4-BE49-F238E27FC236}">
                <a16:creationId xmlns:a16="http://schemas.microsoft.com/office/drawing/2014/main" id="{6778C755-6D79-4EAA-8FC9-4B4BA42B2A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61FF7D-FDFC-49BE-908D-BEEC11316A42}"/>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286285752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6091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596855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0481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3018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298401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9186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2990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827281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1979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26001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D0C4-DEDF-49BE-9701-EEA33188FE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FEC1C6-00C8-43AF-AAF7-3A263D27B7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5FC39A-7A64-4932-AEB6-927CF55D61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1AF4E-4296-4474-A951-DC0A8C390ED4}"/>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6" name="Footer Placeholder 5">
            <a:extLst>
              <a:ext uri="{FF2B5EF4-FFF2-40B4-BE49-F238E27FC236}">
                <a16:creationId xmlns:a16="http://schemas.microsoft.com/office/drawing/2014/main" id="{3C843CB1-79CC-46FF-A602-4C1E9B51023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B6E44D-F261-4549-A50D-DAE40E655E58}"/>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393331635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58359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19203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83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9898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825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70939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50100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5945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308378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7667479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5C6E4-DBFF-42EE-B45B-89412A9DE6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C10A70-708A-4A57-837B-F827DEFE77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BB85E-69B9-4AAA-8968-95AB5C64C0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DA3B7E-F3DA-43B9-8850-43CA0EF25C51}"/>
              </a:ext>
            </a:extLst>
          </p:cNvPr>
          <p:cNvSpPr>
            <a:spLocks noGrp="1"/>
          </p:cNvSpPr>
          <p:nvPr>
            <p:ph type="dt" sz="half" idx="10"/>
          </p:nvPr>
        </p:nvSpPr>
        <p:spPr/>
        <p:txBody>
          <a:bodyPr/>
          <a:lstStyle/>
          <a:p>
            <a:fld id="{53532B36-4D0E-4A22-948B-F5B67CDA049A}" type="datetimeFigureOut">
              <a:rPr lang="en-US" smtClean="0"/>
              <a:t>11/9/2021</a:t>
            </a:fld>
            <a:endParaRPr lang="en-US"/>
          </a:p>
        </p:txBody>
      </p:sp>
      <p:sp>
        <p:nvSpPr>
          <p:cNvPr id="6" name="Footer Placeholder 5">
            <a:extLst>
              <a:ext uri="{FF2B5EF4-FFF2-40B4-BE49-F238E27FC236}">
                <a16:creationId xmlns:a16="http://schemas.microsoft.com/office/drawing/2014/main" id="{D49AD416-40FC-4143-B36B-FF558F3DAE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E11970-4FB8-4210-B0A3-2CB0A7F9ED05}"/>
              </a:ext>
            </a:extLst>
          </p:cNvPr>
          <p:cNvSpPr>
            <a:spLocks noGrp="1"/>
          </p:cNvSpPr>
          <p:nvPr>
            <p:ph type="sldNum" sz="quarter" idx="12"/>
          </p:nvPr>
        </p:nvSpPr>
        <p:spPr/>
        <p:txBody>
          <a:bodyPr/>
          <a:lstStyle/>
          <a:p>
            <a:fld id="{425CABE8-93B0-4397-BEFD-ED93D3484246}" type="slidenum">
              <a:rPr lang="en-US" smtClean="0"/>
              <a:t>‹#›</a:t>
            </a:fld>
            <a:endParaRPr lang="en-US"/>
          </a:p>
        </p:txBody>
      </p:sp>
    </p:spTree>
    <p:extLst>
      <p:ext uri="{BB962C8B-B14F-4D97-AF65-F5344CB8AC3E}">
        <p14:creationId xmlns:p14="http://schemas.microsoft.com/office/powerpoint/2010/main" val="4180562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25757284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29010758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6662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32936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50194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41346528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4845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0355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16404366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703795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50.xml"/><Relationship Id="rId117" Type="http://schemas.openxmlformats.org/officeDocument/2006/relationships/image" Target="../media/image1.emf"/><Relationship Id="rId21" Type="http://schemas.openxmlformats.org/officeDocument/2006/relationships/slideLayout" Target="../slideLayouts/slideLayout45.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63" Type="http://schemas.openxmlformats.org/officeDocument/2006/relationships/slideLayout" Target="../slideLayouts/slideLayout87.xml"/><Relationship Id="rId68" Type="http://schemas.openxmlformats.org/officeDocument/2006/relationships/slideLayout" Target="../slideLayouts/slideLayout92.xml"/><Relationship Id="rId84" Type="http://schemas.openxmlformats.org/officeDocument/2006/relationships/slideLayout" Target="../slideLayouts/slideLayout108.xml"/><Relationship Id="rId89" Type="http://schemas.openxmlformats.org/officeDocument/2006/relationships/slideLayout" Target="../slideLayouts/slideLayout113.xml"/><Relationship Id="rId112" Type="http://schemas.openxmlformats.org/officeDocument/2006/relationships/slideLayout" Target="../slideLayouts/slideLayout136.xml"/><Relationship Id="rId16" Type="http://schemas.openxmlformats.org/officeDocument/2006/relationships/slideLayout" Target="../slideLayouts/slideLayout40.xml"/><Relationship Id="rId107" Type="http://schemas.openxmlformats.org/officeDocument/2006/relationships/slideLayout" Target="../slideLayouts/slideLayout131.xml"/><Relationship Id="rId11" Type="http://schemas.openxmlformats.org/officeDocument/2006/relationships/slideLayout" Target="../slideLayouts/slideLayout35.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74" Type="http://schemas.openxmlformats.org/officeDocument/2006/relationships/slideLayout" Target="../slideLayouts/slideLayout98.xml"/><Relationship Id="rId79" Type="http://schemas.openxmlformats.org/officeDocument/2006/relationships/slideLayout" Target="../slideLayouts/slideLayout103.xml"/><Relationship Id="rId102" Type="http://schemas.openxmlformats.org/officeDocument/2006/relationships/slideLayout" Target="../slideLayouts/slideLayout126.xml"/><Relationship Id="rId5" Type="http://schemas.openxmlformats.org/officeDocument/2006/relationships/slideLayout" Target="../slideLayouts/slideLayout29.xml"/><Relationship Id="rId90" Type="http://schemas.openxmlformats.org/officeDocument/2006/relationships/slideLayout" Target="../slideLayouts/slideLayout114.xml"/><Relationship Id="rId95" Type="http://schemas.openxmlformats.org/officeDocument/2006/relationships/slideLayout" Target="../slideLayouts/slideLayout119.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64" Type="http://schemas.openxmlformats.org/officeDocument/2006/relationships/slideLayout" Target="../slideLayouts/slideLayout88.xml"/><Relationship Id="rId69" Type="http://schemas.openxmlformats.org/officeDocument/2006/relationships/slideLayout" Target="../slideLayouts/slideLayout93.xml"/><Relationship Id="rId113" Type="http://schemas.openxmlformats.org/officeDocument/2006/relationships/slideLayout" Target="../slideLayouts/slideLayout137.xml"/><Relationship Id="rId80" Type="http://schemas.openxmlformats.org/officeDocument/2006/relationships/slideLayout" Target="../slideLayouts/slideLayout104.xml"/><Relationship Id="rId85" Type="http://schemas.openxmlformats.org/officeDocument/2006/relationships/slideLayout" Target="../slideLayouts/slideLayout109.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59" Type="http://schemas.openxmlformats.org/officeDocument/2006/relationships/slideLayout" Target="../slideLayouts/slideLayout83.xml"/><Relationship Id="rId103" Type="http://schemas.openxmlformats.org/officeDocument/2006/relationships/slideLayout" Target="../slideLayouts/slideLayout127.xml"/><Relationship Id="rId108" Type="http://schemas.openxmlformats.org/officeDocument/2006/relationships/slideLayout" Target="../slideLayouts/slideLayout132.xml"/><Relationship Id="rId54" Type="http://schemas.openxmlformats.org/officeDocument/2006/relationships/slideLayout" Target="../slideLayouts/slideLayout78.xml"/><Relationship Id="rId70" Type="http://schemas.openxmlformats.org/officeDocument/2006/relationships/slideLayout" Target="../slideLayouts/slideLayout94.xml"/><Relationship Id="rId75" Type="http://schemas.openxmlformats.org/officeDocument/2006/relationships/slideLayout" Target="../slideLayouts/slideLayout99.xml"/><Relationship Id="rId91" Type="http://schemas.openxmlformats.org/officeDocument/2006/relationships/slideLayout" Target="../slideLayouts/slideLayout115.xml"/><Relationship Id="rId96" Type="http://schemas.openxmlformats.org/officeDocument/2006/relationships/slideLayout" Target="../slideLayouts/slideLayout12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49" Type="http://schemas.openxmlformats.org/officeDocument/2006/relationships/slideLayout" Target="../slideLayouts/slideLayout73.xml"/><Relationship Id="rId114" Type="http://schemas.openxmlformats.org/officeDocument/2006/relationships/slideLayout" Target="../slideLayouts/slideLayout138.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65" Type="http://schemas.openxmlformats.org/officeDocument/2006/relationships/slideLayout" Target="../slideLayouts/slideLayout89.xml"/><Relationship Id="rId73" Type="http://schemas.openxmlformats.org/officeDocument/2006/relationships/slideLayout" Target="../slideLayouts/slideLayout97.xml"/><Relationship Id="rId78" Type="http://schemas.openxmlformats.org/officeDocument/2006/relationships/slideLayout" Target="../slideLayouts/slideLayout102.xml"/><Relationship Id="rId81" Type="http://schemas.openxmlformats.org/officeDocument/2006/relationships/slideLayout" Target="../slideLayouts/slideLayout105.xml"/><Relationship Id="rId86" Type="http://schemas.openxmlformats.org/officeDocument/2006/relationships/slideLayout" Target="../slideLayouts/slideLayout110.xml"/><Relationship Id="rId94" Type="http://schemas.openxmlformats.org/officeDocument/2006/relationships/slideLayout" Target="../slideLayouts/slideLayout118.xml"/><Relationship Id="rId99" Type="http://schemas.openxmlformats.org/officeDocument/2006/relationships/slideLayout" Target="../slideLayouts/slideLayout123.xml"/><Relationship Id="rId101" Type="http://schemas.openxmlformats.org/officeDocument/2006/relationships/slideLayout" Target="../slideLayouts/slideLayout125.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9" Type="http://schemas.openxmlformats.org/officeDocument/2006/relationships/slideLayout" Target="../slideLayouts/slideLayout63.xml"/><Relationship Id="rId109" Type="http://schemas.openxmlformats.org/officeDocument/2006/relationships/slideLayout" Target="../slideLayouts/slideLayout133.xml"/><Relationship Id="rId34" Type="http://schemas.openxmlformats.org/officeDocument/2006/relationships/slideLayout" Target="../slideLayouts/slideLayout58.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76" Type="http://schemas.openxmlformats.org/officeDocument/2006/relationships/slideLayout" Target="../slideLayouts/slideLayout100.xml"/><Relationship Id="rId97" Type="http://schemas.openxmlformats.org/officeDocument/2006/relationships/slideLayout" Target="../slideLayouts/slideLayout121.xml"/><Relationship Id="rId104" Type="http://schemas.openxmlformats.org/officeDocument/2006/relationships/slideLayout" Target="../slideLayouts/slideLayout128.xml"/><Relationship Id="rId7" Type="http://schemas.openxmlformats.org/officeDocument/2006/relationships/slideLayout" Target="../slideLayouts/slideLayout31.xml"/><Relationship Id="rId71" Type="http://schemas.openxmlformats.org/officeDocument/2006/relationships/slideLayout" Target="../slideLayouts/slideLayout95.xml"/><Relationship Id="rId92" Type="http://schemas.openxmlformats.org/officeDocument/2006/relationships/slideLayout" Target="../slideLayouts/slideLayout116.xml"/><Relationship Id="rId2" Type="http://schemas.openxmlformats.org/officeDocument/2006/relationships/slideLayout" Target="../slideLayouts/slideLayout26.xml"/><Relationship Id="rId29" Type="http://schemas.openxmlformats.org/officeDocument/2006/relationships/slideLayout" Target="../slideLayouts/slideLayout53.xml"/><Relationship Id="rId24" Type="http://schemas.openxmlformats.org/officeDocument/2006/relationships/slideLayout" Target="../slideLayouts/slideLayout48.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66" Type="http://schemas.openxmlformats.org/officeDocument/2006/relationships/slideLayout" Target="../slideLayouts/slideLayout90.xml"/><Relationship Id="rId87" Type="http://schemas.openxmlformats.org/officeDocument/2006/relationships/slideLayout" Target="../slideLayouts/slideLayout111.xml"/><Relationship Id="rId110" Type="http://schemas.openxmlformats.org/officeDocument/2006/relationships/slideLayout" Target="../slideLayouts/slideLayout134.xml"/><Relationship Id="rId115" Type="http://schemas.openxmlformats.org/officeDocument/2006/relationships/slideLayout" Target="../slideLayouts/slideLayout139.xml"/><Relationship Id="rId61" Type="http://schemas.openxmlformats.org/officeDocument/2006/relationships/slideLayout" Target="../slideLayouts/slideLayout85.xml"/><Relationship Id="rId82" Type="http://schemas.openxmlformats.org/officeDocument/2006/relationships/slideLayout" Target="../slideLayouts/slideLayout106.xml"/><Relationship Id="rId19" Type="http://schemas.openxmlformats.org/officeDocument/2006/relationships/slideLayout" Target="../slideLayouts/slideLayout43.xml"/><Relationship Id="rId14" Type="http://schemas.openxmlformats.org/officeDocument/2006/relationships/slideLayout" Target="../slideLayouts/slideLayout38.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56" Type="http://schemas.openxmlformats.org/officeDocument/2006/relationships/slideLayout" Target="../slideLayouts/slideLayout80.xml"/><Relationship Id="rId77" Type="http://schemas.openxmlformats.org/officeDocument/2006/relationships/slideLayout" Target="../slideLayouts/slideLayout101.xml"/><Relationship Id="rId100" Type="http://schemas.openxmlformats.org/officeDocument/2006/relationships/slideLayout" Target="../slideLayouts/slideLayout124.xml"/><Relationship Id="rId105" Type="http://schemas.openxmlformats.org/officeDocument/2006/relationships/slideLayout" Target="../slideLayouts/slideLayout129.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72" Type="http://schemas.openxmlformats.org/officeDocument/2006/relationships/slideLayout" Target="../slideLayouts/slideLayout96.xml"/><Relationship Id="rId93" Type="http://schemas.openxmlformats.org/officeDocument/2006/relationships/slideLayout" Target="../slideLayouts/slideLayout117.xml"/><Relationship Id="rId98" Type="http://schemas.openxmlformats.org/officeDocument/2006/relationships/slideLayout" Target="../slideLayouts/slideLayout122.xml"/><Relationship Id="rId3" Type="http://schemas.openxmlformats.org/officeDocument/2006/relationships/slideLayout" Target="../slideLayouts/slideLayout27.xml"/><Relationship Id="rId25" Type="http://schemas.openxmlformats.org/officeDocument/2006/relationships/slideLayout" Target="../slideLayouts/slideLayout49.xml"/><Relationship Id="rId46" Type="http://schemas.openxmlformats.org/officeDocument/2006/relationships/slideLayout" Target="../slideLayouts/slideLayout70.xml"/><Relationship Id="rId67" Type="http://schemas.openxmlformats.org/officeDocument/2006/relationships/slideLayout" Target="../slideLayouts/slideLayout91.xml"/><Relationship Id="rId116" Type="http://schemas.openxmlformats.org/officeDocument/2006/relationships/theme" Target="../theme/theme3.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62" Type="http://schemas.openxmlformats.org/officeDocument/2006/relationships/slideLayout" Target="../slideLayouts/slideLayout86.xml"/><Relationship Id="rId83" Type="http://schemas.openxmlformats.org/officeDocument/2006/relationships/slideLayout" Target="../slideLayouts/slideLayout107.xml"/><Relationship Id="rId88" Type="http://schemas.openxmlformats.org/officeDocument/2006/relationships/slideLayout" Target="../slideLayouts/slideLayout112.xml"/><Relationship Id="rId111" Type="http://schemas.openxmlformats.org/officeDocument/2006/relationships/slideLayout" Target="../slideLayouts/slideLayout135.xml"/><Relationship Id="rId15" Type="http://schemas.openxmlformats.org/officeDocument/2006/relationships/slideLayout" Target="../slideLayouts/slideLayout39.xml"/><Relationship Id="rId36" Type="http://schemas.openxmlformats.org/officeDocument/2006/relationships/slideLayout" Target="../slideLayouts/slideLayout60.xml"/><Relationship Id="rId57" Type="http://schemas.openxmlformats.org/officeDocument/2006/relationships/slideLayout" Target="../slideLayouts/slideLayout81.xml"/><Relationship Id="rId106" Type="http://schemas.openxmlformats.org/officeDocument/2006/relationships/slideLayout" Target="../slideLayouts/slideLayout1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image" Target="../media/image1.emf"/><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theme" Target="../theme/theme4.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26" Type="http://schemas.openxmlformats.org/officeDocument/2006/relationships/slideLayout" Target="../slideLayouts/slideLayout192.xml"/><Relationship Id="rId21" Type="http://schemas.openxmlformats.org/officeDocument/2006/relationships/slideLayout" Target="../slideLayouts/slideLayout187.xml"/><Relationship Id="rId34" Type="http://schemas.openxmlformats.org/officeDocument/2006/relationships/slideLayout" Target="../slideLayouts/slideLayout200.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5" Type="http://schemas.openxmlformats.org/officeDocument/2006/relationships/slideLayout" Target="../slideLayouts/slideLayout191.xml"/><Relationship Id="rId33" Type="http://schemas.openxmlformats.org/officeDocument/2006/relationships/slideLayout" Target="../slideLayouts/slideLayout199.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29" Type="http://schemas.openxmlformats.org/officeDocument/2006/relationships/slideLayout" Target="../slideLayouts/slideLayout195.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24" Type="http://schemas.openxmlformats.org/officeDocument/2006/relationships/slideLayout" Target="../slideLayouts/slideLayout190.xml"/><Relationship Id="rId32" Type="http://schemas.openxmlformats.org/officeDocument/2006/relationships/slideLayout" Target="../slideLayouts/slideLayout198.xml"/><Relationship Id="rId37" Type="http://schemas.openxmlformats.org/officeDocument/2006/relationships/image" Target="../media/image31.emf"/><Relationship Id="rId5" Type="http://schemas.openxmlformats.org/officeDocument/2006/relationships/slideLayout" Target="../slideLayouts/slideLayout171.xml"/><Relationship Id="rId15" Type="http://schemas.openxmlformats.org/officeDocument/2006/relationships/slideLayout" Target="../slideLayouts/slideLayout181.xml"/><Relationship Id="rId23" Type="http://schemas.openxmlformats.org/officeDocument/2006/relationships/slideLayout" Target="../slideLayouts/slideLayout189.xml"/><Relationship Id="rId28" Type="http://schemas.openxmlformats.org/officeDocument/2006/relationships/slideLayout" Target="../slideLayouts/slideLayout194.xml"/><Relationship Id="rId36" Type="http://schemas.openxmlformats.org/officeDocument/2006/relationships/theme" Target="../theme/theme5.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31" Type="http://schemas.openxmlformats.org/officeDocument/2006/relationships/slideLayout" Target="../slideLayouts/slideLayout197.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slideLayout" Target="../slideLayouts/slideLayout188.xml"/><Relationship Id="rId27" Type="http://schemas.openxmlformats.org/officeDocument/2006/relationships/slideLayout" Target="../slideLayouts/slideLayout193.xml"/><Relationship Id="rId30" Type="http://schemas.openxmlformats.org/officeDocument/2006/relationships/slideLayout" Target="../slideLayouts/slideLayout196.xml"/><Relationship Id="rId35" Type="http://schemas.openxmlformats.org/officeDocument/2006/relationships/slideLayout" Target="../slideLayouts/slideLayout201.xml"/><Relationship Id="rId8" Type="http://schemas.openxmlformats.org/officeDocument/2006/relationships/slideLayout" Target="../slideLayouts/slideLayout174.xml"/><Relationship Id="rId3" Type="http://schemas.openxmlformats.org/officeDocument/2006/relationships/slideLayout" Target="../slideLayouts/slideLayout1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28770-3E6F-4947-B3A2-0F3653FE6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1DADFF-21B5-4379-89B7-FBF1681D27A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EE755-32D6-4004-900E-F00B6584FC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532B36-4D0E-4A22-948B-F5B67CDA049A}" type="datetimeFigureOut">
              <a:rPr lang="en-US" smtClean="0"/>
              <a:t>11/9/2021</a:t>
            </a:fld>
            <a:endParaRPr lang="en-US"/>
          </a:p>
        </p:txBody>
      </p:sp>
      <p:sp>
        <p:nvSpPr>
          <p:cNvPr id="5" name="Footer Placeholder 4">
            <a:extLst>
              <a:ext uri="{FF2B5EF4-FFF2-40B4-BE49-F238E27FC236}">
                <a16:creationId xmlns:a16="http://schemas.microsoft.com/office/drawing/2014/main" id="{BCB2B2A9-3FD5-4478-8A8E-A115B035E0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690237-3C8C-4C0B-A199-F5A5523F07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25CABE8-93B0-4397-BEFD-ED93D3484246}" type="slidenum">
              <a:rPr lang="en-US" smtClean="0"/>
              <a:t>‹#›</a:t>
            </a:fld>
            <a:endParaRPr lang="en-US"/>
          </a:p>
        </p:txBody>
      </p:sp>
    </p:spTree>
    <p:extLst>
      <p:ext uri="{BB962C8B-B14F-4D97-AF65-F5344CB8AC3E}">
        <p14:creationId xmlns:p14="http://schemas.microsoft.com/office/powerpoint/2010/main" val="170237819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B8FCAA-3F32-4667-B5F5-5173C020FB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A42DB4-FF3B-4E80-B34B-825451131E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4C01A6-13F5-423C-8100-0216767B43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713F94-A9CD-44E4-95A7-F9DDD658EFE3}" type="datetimeFigureOut">
              <a:rPr lang="en-US" smtClean="0"/>
              <a:t>11/9/2021</a:t>
            </a:fld>
            <a:endParaRPr lang="en-US"/>
          </a:p>
        </p:txBody>
      </p:sp>
      <p:sp>
        <p:nvSpPr>
          <p:cNvPr id="5" name="Footer Placeholder 4">
            <a:extLst>
              <a:ext uri="{FF2B5EF4-FFF2-40B4-BE49-F238E27FC236}">
                <a16:creationId xmlns:a16="http://schemas.microsoft.com/office/drawing/2014/main" id="{B989DFE5-9B9C-4C77-869D-5C7E6CF56A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D31F53-81B6-4040-B5FC-4BA0F363AF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EDA20-2400-4527-810E-A66DB8A1DA26}" type="slidenum">
              <a:rPr lang="en-US" smtClean="0"/>
              <a:t>‹#›</a:t>
            </a:fld>
            <a:endParaRPr lang="en-US"/>
          </a:p>
        </p:txBody>
      </p:sp>
    </p:spTree>
    <p:extLst>
      <p:ext uri="{BB962C8B-B14F-4D97-AF65-F5344CB8AC3E}">
        <p14:creationId xmlns:p14="http://schemas.microsoft.com/office/powerpoint/2010/main" val="2543786054"/>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5392"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1695047"/>
      </p:ext>
    </p:extLst>
  </p:cSld>
  <p:clrMap bg1="lt1" tx1="dk1" bg2="lt2" tx2="dk2" accent1="accent1" accent2="accent2" accent3="accent3" accent4="accent4" accent5="accent5" accent6="accent6" hlink="hlink" folHlink="folHlink"/>
  <p:sldLayoutIdLst>
    <p:sldLayoutId id="2147485213" r:id="rId1"/>
    <p:sldLayoutId id="2147485214" r:id="rId2"/>
    <p:sldLayoutId id="2147485215" r:id="rId3"/>
    <p:sldLayoutId id="2147485216" r:id="rId4"/>
    <p:sldLayoutId id="2147485217" r:id="rId5"/>
    <p:sldLayoutId id="2147485218" r:id="rId6"/>
    <p:sldLayoutId id="2147485219" r:id="rId7"/>
    <p:sldLayoutId id="2147485220" r:id="rId8"/>
    <p:sldLayoutId id="2147485221" r:id="rId9"/>
    <p:sldLayoutId id="2147485222" r:id="rId10"/>
    <p:sldLayoutId id="2147485223" r:id="rId11"/>
    <p:sldLayoutId id="2147485224" r:id="rId12"/>
    <p:sldLayoutId id="2147485225" r:id="rId13"/>
    <p:sldLayoutId id="2147485226" r:id="rId14"/>
    <p:sldLayoutId id="2147485227" r:id="rId15"/>
    <p:sldLayoutId id="2147485228" r:id="rId16"/>
    <p:sldLayoutId id="2147485229" r:id="rId17"/>
    <p:sldLayoutId id="2147485230" r:id="rId18"/>
    <p:sldLayoutId id="2147485231" r:id="rId19"/>
    <p:sldLayoutId id="2147485232" r:id="rId20"/>
    <p:sldLayoutId id="2147485233" r:id="rId21"/>
    <p:sldLayoutId id="2147485234" r:id="rId22"/>
    <p:sldLayoutId id="2147485235" r:id="rId23"/>
    <p:sldLayoutId id="2147485236" r:id="rId24"/>
    <p:sldLayoutId id="2147485237" r:id="rId25"/>
    <p:sldLayoutId id="2147485238" r:id="rId26"/>
    <p:sldLayoutId id="2147485239" r:id="rId27"/>
    <p:sldLayoutId id="2147485240" r:id="rId28"/>
    <p:sldLayoutId id="2147485241" r:id="rId29"/>
    <p:sldLayoutId id="2147485242" r:id="rId30"/>
    <p:sldLayoutId id="2147485243" r:id="rId31"/>
    <p:sldLayoutId id="2147485244" r:id="rId32"/>
    <p:sldLayoutId id="2147485245" r:id="rId33"/>
    <p:sldLayoutId id="2147485246" r:id="rId34"/>
    <p:sldLayoutId id="2147485247" r:id="rId35"/>
    <p:sldLayoutId id="2147485248" r:id="rId36"/>
    <p:sldLayoutId id="2147485249" r:id="rId37"/>
    <p:sldLayoutId id="2147485250" r:id="rId38"/>
    <p:sldLayoutId id="2147485251" r:id="rId39"/>
    <p:sldLayoutId id="2147485252" r:id="rId40"/>
    <p:sldLayoutId id="2147485253" r:id="rId41"/>
    <p:sldLayoutId id="2147485254" r:id="rId42"/>
    <p:sldLayoutId id="2147485255" r:id="rId43"/>
    <p:sldLayoutId id="2147485256" r:id="rId44"/>
    <p:sldLayoutId id="2147485257" r:id="rId45"/>
    <p:sldLayoutId id="2147485258" r:id="rId46"/>
    <p:sldLayoutId id="2147485259" r:id="rId47"/>
    <p:sldLayoutId id="2147485260" r:id="rId48"/>
    <p:sldLayoutId id="2147485261" r:id="rId49"/>
    <p:sldLayoutId id="2147485262" r:id="rId50"/>
    <p:sldLayoutId id="2147485263" r:id="rId51"/>
    <p:sldLayoutId id="2147485264" r:id="rId52"/>
    <p:sldLayoutId id="2147485265" r:id="rId53"/>
    <p:sldLayoutId id="2147485266" r:id="rId54"/>
    <p:sldLayoutId id="2147485267" r:id="rId55"/>
    <p:sldLayoutId id="2147485268" r:id="rId56"/>
    <p:sldLayoutId id="2147485269" r:id="rId57"/>
    <p:sldLayoutId id="2147485270" r:id="rId58"/>
    <p:sldLayoutId id="2147485271" r:id="rId59"/>
    <p:sldLayoutId id="2147485272" r:id="rId60"/>
    <p:sldLayoutId id="2147485273" r:id="rId61"/>
    <p:sldLayoutId id="2147485274" r:id="rId62"/>
    <p:sldLayoutId id="2147485275" r:id="rId63"/>
    <p:sldLayoutId id="2147485276" r:id="rId64"/>
    <p:sldLayoutId id="2147485277" r:id="rId65"/>
    <p:sldLayoutId id="2147485278" r:id="rId66"/>
    <p:sldLayoutId id="2147485279" r:id="rId67"/>
    <p:sldLayoutId id="2147485280" r:id="rId68"/>
    <p:sldLayoutId id="2147485281" r:id="rId69"/>
    <p:sldLayoutId id="2147485282" r:id="rId70"/>
    <p:sldLayoutId id="2147485283" r:id="rId71"/>
    <p:sldLayoutId id="2147485284" r:id="rId72"/>
    <p:sldLayoutId id="2147485285" r:id="rId73"/>
    <p:sldLayoutId id="2147485286" r:id="rId74"/>
    <p:sldLayoutId id="2147485287" r:id="rId75"/>
    <p:sldLayoutId id="2147485288" r:id="rId76"/>
    <p:sldLayoutId id="2147485289" r:id="rId77"/>
    <p:sldLayoutId id="2147485290" r:id="rId78"/>
    <p:sldLayoutId id="2147485291" r:id="rId79"/>
    <p:sldLayoutId id="2147485292" r:id="rId80"/>
    <p:sldLayoutId id="2147485293" r:id="rId81"/>
    <p:sldLayoutId id="2147485294" r:id="rId82"/>
    <p:sldLayoutId id="2147485295" r:id="rId83"/>
    <p:sldLayoutId id="2147485296" r:id="rId84"/>
    <p:sldLayoutId id="2147485297" r:id="rId85"/>
    <p:sldLayoutId id="2147485298" r:id="rId86"/>
    <p:sldLayoutId id="2147485299" r:id="rId87"/>
    <p:sldLayoutId id="2147485300" r:id="rId88"/>
    <p:sldLayoutId id="2147485301" r:id="rId89"/>
    <p:sldLayoutId id="2147485302" r:id="rId90"/>
    <p:sldLayoutId id="2147485303" r:id="rId91"/>
    <p:sldLayoutId id="2147485304" r:id="rId92"/>
    <p:sldLayoutId id="2147485305" r:id="rId93"/>
    <p:sldLayoutId id="2147485306" r:id="rId94"/>
    <p:sldLayoutId id="2147485307" r:id="rId95"/>
    <p:sldLayoutId id="2147485308" r:id="rId96"/>
    <p:sldLayoutId id="2147485309" r:id="rId97"/>
    <p:sldLayoutId id="2147485310" r:id="rId98"/>
    <p:sldLayoutId id="2147485311" r:id="rId99"/>
    <p:sldLayoutId id="2147485312" r:id="rId100"/>
    <p:sldLayoutId id="2147485313" r:id="rId101"/>
    <p:sldLayoutId id="2147485314" r:id="rId102"/>
    <p:sldLayoutId id="2147485315" r:id="rId103"/>
    <p:sldLayoutId id="2147485316" r:id="rId104"/>
    <p:sldLayoutId id="2147485317" r:id="rId105"/>
    <p:sldLayoutId id="2147485318" r:id="rId106"/>
    <p:sldLayoutId id="2147485319" r:id="rId107"/>
    <p:sldLayoutId id="2147485320" r:id="rId108"/>
    <p:sldLayoutId id="2147485321" r:id="rId109"/>
    <p:sldLayoutId id="2147485322" r:id="rId110"/>
    <p:sldLayoutId id="2147485323" r:id="rId111"/>
    <p:sldLayoutId id="2147485324" r:id="rId112"/>
    <p:sldLayoutId id="2147485325" r:id="rId113"/>
    <p:sldLayoutId id="2147485326" r:id="rId114"/>
    <p:sldLayoutId id="2147485354"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cstate="screen">
            <a:extLst>
              <a:ext uri="{28A0092B-C50C-407E-A947-70E740481C1C}">
                <a14:useLocalDpi xmlns:a14="http://schemas.microsoft.com/office/drawing/2010/main" val="0"/>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821070886"/>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 id="2147485339" r:id="rId12"/>
    <p:sldLayoutId id="2147485340" r:id="rId13"/>
    <p:sldLayoutId id="2147485341" r:id="rId14"/>
    <p:sldLayoutId id="2147485342" r:id="rId15"/>
    <p:sldLayoutId id="2147485343" r:id="rId16"/>
    <p:sldLayoutId id="2147485344" r:id="rId17"/>
    <p:sldLayoutId id="2147485345" r:id="rId18"/>
    <p:sldLayoutId id="2147485346" r:id="rId19"/>
    <p:sldLayoutId id="2147485347" r:id="rId20"/>
    <p:sldLayoutId id="2147485348" r:id="rId21"/>
    <p:sldLayoutId id="2147485349" r:id="rId22"/>
    <p:sldLayoutId id="2147485350" r:id="rId23"/>
    <p:sldLayoutId id="2147485351" r:id="rId24"/>
    <p:sldLayoutId id="2147485352" r:id="rId25"/>
    <p:sldLayoutId id="2147485353" r:id="rId26"/>
    <p:sldLayoutId id="214748535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74816" y="510988"/>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26803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cstate="print">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93544796"/>
      </p:ext>
    </p:extLst>
  </p:cSld>
  <p:clrMap bg1="lt1" tx1="dk1" bg2="lt2" tx2="dk2" accent1="accent1" accent2="accent2" accent3="accent3" accent4="accent4" accent5="accent5" accent6="accent6" hlink="hlink" folHlink="folHlink"/>
  <p:sldLayoutIdLst>
    <p:sldLayoutId id="2147485357" r:id="rId1"/>
    <p:sldLayoutId id="2147485358" r:id="rId2"/>
    <p:sldLayoutId id="2147485359" r:id="rId3"/>
    <p:sldLayoutId id="2147485360" r:id="rId4"/>
    <p:sldLayoutId id="2147485361" r:id="rId5"/>
    <p:sldLayoutId id="2147485362" r:id="rId6"/>
    <p:sldLayoutId id="2147485363" r:id="rId7"/>
    <p:sldLayoutId id="2147485364" r:id="rId8"/>
    <p:sldLayoutId id="2147485365" r:id="rId9"/>
    <p:sldLayoutId id="2147485366" r:id="rId10"/>
    <p:sldLayoutId id="2147485367" r:id="rId11"/>
    <p:sldLayoutId id="2147485368" r:id="rId12"/>
    <p:sldLayoutId id="2147485369" r:id="rId13"/>
    <p:sldLayoutId id="2147485370" r:id="rId14"/>
    <p:sldLayoutId id="2147485371" r:id="rId15"/>
    <p:sldLayoutId id="2147485372" r:id="rId16"/>
    <p:sldLayoutId id="2147485373" r:id="rId17"/>
    <p:sldLayoutId id="2147485374" r:id="rId18"/>
    <p:sldLayoutId id="2147485375" r:id="rId19"/>
    <p:sldLayoutId id="2147485376" r:id="rId20"/>
    <p:sldLayoutId id="2147485377" r:id="rId21"/>
    <p:sldLayoutId id="2147485378" r:id="rId22"/>
    <p:sldLayoutId id="2147485379" r:id="rId23"/>
    <p:sldLayoutId id="2147485380" r:id="rId24"/>
    <p:sldLayoutId id="2147485381" r:id="rId25"/>
    <p:sldLayoutId id="2147485382" r:id="rId26"/>
    <p:sldLayoutId id="2147485383" r:id="rId27"/>
    <p:sldLayoutId id="2147485384" r:id="rId28"/>
    <p:sldLayoutId id="2147485385" r:id="rId29"/>
    <p:sldLayoutId id="2147485386" r:id="rId30"/>
    <p:sldLayoutId id="2147485387" r:id="rId31"/>
    <p:sldLayoutId id="2147485388" r:id="rId32"/>
    <p:sldLayoutId id="2147485389" r:id="rId33"/>
    <p:sldLayoutId id="2147485390" r:id="rId34"/>
    <p:sldLayoutId id="2147485391" r:id="rId35"/>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rgbClr val="00000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xml"/><Relationship Id="rId1" Type="http://schemas.openxmlformats.org/officeDocument/2006/relationships/slideLayout" Target="../slideLayouts/slideLayout28.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common-data-model/schema/core/industrycommon/financialservices/retailbankingcoredatamodel/fh_account" TargetMode="External"/><Relationship Id="rId13" Type="http://schemas.openxmlformats.org/officeDocument/2006/relationships/hyperlink" Target="https://docs.microsoft.com/en-us/common-data-model/schema/core/industrycommon/financialservices/retailbankingcoredatamodel/financialholding" TargetMode="External"/><Relationship Id="rId3" Type="http://schemas.openxmlformats.org/officeDocument/2006/relationships/hyperlink" Target="https://docs.microsoft.com/en-us/common-data-model/schema/core/industrycommon/financialservices/retailbankingcoredatamodel/account" TargetMode="External"/><Relationship Id="rId7" Type="http://schemas.openxmlformats.org/officeDocument/2006/relationships/hyperlink" Target="https://docs.microsoft.com/en-us/common-data-model/schema/core/industrycommon/financialservices/retailbankingcoredatamodel/customerfinancialholding" TargetMode="External"/><Relationship Id="rId12" Type="http://schemas.openxmlformats.org/officeDocument/2006/relationships/hyperlink" Target="https://docs.microsoft.com/en-us/common-data-model/schema/core/industrycommon/financialservices/retailbankingcoredatamodel/fh_saving"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hyperlink" Target="https://docs.microsoft.com/en-us/common-data-model/schema/core/industrycommon/financialservices/retailbankingcoredatamodel/contact" TargetMode="External"/><Relationship Id="rId11" Type="http://schemas.openxmlformats.org/officeDocument/2006/relationships/hyperlink" Target="https://docs.microsoft.com/en-us/common-data-model/schema/core/industrycommon/financialservices/retailbankingcoredatamodel/fh_loan" TargetMode="External"/><Relationship Id="rId5" Type="http://schemas.openxmlformats.org/officeDocument/2006/relationships/hyperlink" Target="https://docs.microsoft.com/en-us/common-data-model/schema/core/industrycommon/financialservices/retailbankingcoredatamodel/branch" TargetMode="External"/><Relationship Id="rId10" Type="http://schemas.openxmlformats.org/officeDocument/2006/relationships/hyperlink" Target="https://docs.microsoft.com/en-us/common-data-model/schema/core/industrycommon/financialservices/retailbankingcoredatamodel/fh_investment" TargetMode="External"/><Relationship Id="rId4" Type="http://schemas.openxmlformats.org/officeDocument/2006/relationships/hyperlink" Target="https://docs.microsoft.com/en-us/common-data-model/schema/core/industrycommon/financialservices/retailbankingcoredatamodel/bank" TargetMode="External"/><Relationship Id="rId9" Type="http://schemas.openxmlformats.org/officeDocument/2006/relationships/hyperlink" Target="https://docs.microsoft.com/en-us/common-data-model/schema/core/industrycommon/financialservices/retailbankingcoredatamodel/fh_creditlin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docs.microsoft.com/en-us/common-data-model/schema/core/industrycommon/financialservices/retailbankingcoredatamodel/fi_standingorder" TargetMode="External"/><Relationship Id="rId13" Type="http://schemas.openxmlformats.org/officeDocument/2006/relationships/hyperlink" Target="https://docs.microsoft.com/en-us/common-data-model/schema/core/industrycommon/financialservices/retailbankingcoredatamodel/relationship" TargetMode="External"/><Relationship Id="rId3" Type="http://schemas.openxmlformats.org/officeDocument/2006/relationships/notesSlide" Target="../notesSlides/notesSlide11.xml"/><Relationship Id="rId7" Type="http://schemas.openxmlformats.org/officeDocument/2006/relationships/hyperlink" Target="https://docs.microsoft.com/en-us/common-data-model/schema/core/industrycommon/financialservices/retailbankingcoredatamodel/fi_overdraft" TargetMode="External"/><Relationship Id="rId12" Type="http://schemas.openxmlformats.org/officeDocument/2006/relationships/hyperlink" Target="https://docs.microsoft.com/en-us/common-data-model/schema/core/industrycommon/financialservices/retailbankingcoredatamodel/lifemoment" TargetMode="External"/><Relationship Id="rId2" Type="http://schemas.openxmlformats.org/officeDocument/2006/relationships/slideLayout" Target="../slideLayouts/slideLayout7.xml"/><Relationship Id="rId1" Type="http://schemas.openxmlformats.org/officeDocument/2006/relationships/themeOverride" Target="../theme/themeOverride2.xml"/><Relationship Id="rId6" Type="http://schemas.openxmlformats.org/officeDocument/2006/relationships/hyperlink" Target="https://docs.microsoft.com/en-us/common-data-model/schema/core/industrycommon/financialservices/retailbankingcoredatamodel/fi_directdebit" TargetMode="External"/><Relationship Id="rId11" Type="http://schemas.openxmlformats.org/officeDocument/2006/relationships/hyperlink" Target="https://docs.microsoft.com/en-us/common-data-model/schema/core/industrycommon/financialservices/retailbankingcoredatamodel/groupmember" TargetMode="External"/><Relationship Id="rId5" Type="http://schemas.openxmlformats.org/officeDocument/2006/relationships/hyperlink" Target="https://docs.microsoft.com/en-us/common-data-model/schema/core/industrycommon/financialservices/retailbankingcoredatamodel/fi_card" TargetMode="External"/><Relationship Id="rId10" Type="http://schemas.openxmlformats.org/officeDocument/2006/relationships/hyperlink" Target="https://docs.microsoft.com/en-us/common-data-model/schema/core/industrycommon/financialservices/retailbankingcoredatamodel/groupfinancialholding" TargetMode="External"/><Relationship Id="rId4" Type="http://schemas.openxmlformats.org/officeDocument/2006/relationships/hyperlink" Target="https://docs.microsoft.com/en-us/common-data-model/schema/core/industrycommon/financialservices/retailbankingcoredatamodel/financialholdinginstrument" TargetMode="External"/><Relationship Id="rId9" Type="http://schemas.openxmlformats.org/officeDocument/2006/relationships/hyperlink" Target="https://docs.microsoft.com/en-us/common-data-model/schema/core/industrycommon/financialservices/retailbankingcoredatamodel/group"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common-data-model/schema/core/industrycommon/financialservices/loanonboardingdatamodel/customdocument" TargetMode="External"/><Relationship Id="rId13" Type="http://schemas.openxmlformats.org/officeDocument/2006/relationships/hyperlink" Target="https://docs.microsoft.com/en-us/common-data-model/schema/core/industrycommon/financialservices/loanonboardingdatamodel/loanapplicationcollateral" TargetMode="External"/><Relationship Id="rId18" Type="http://schemas.openxmlformats.org/officeDocument/2006/relationships/hyperlink" Target="https://docs.microsoft.com/en-us/common-data-model/schema/core/industrycommon/financialservices/loanonboardingdatamodel/loanapplicationliability" TargetMode="External"/><Relationship Id="rId3" Type="http://schemas.openxmlformats.org/officeDocument/2006/relationships/hyperlink" Target="https://docs.microsoft.com/en-us/common-data-model/schema/core/industrycommon/financialservices/loanonboardingdatamodel/applicationdocument" TargetMode="External"/><Relationship Id="rId7" Type="http://schemas.openxmlformats.org/officeDocument/2006/relationships/hyperlink" Target="https://docs.microsoft.com/en-us/common-data-model/schema/core/industrycommon/financialservices/loanonboardingdatamodel/creditcheck" TargetMode="External"/><Relationship Id="rId12" Type="http://schemas.openxmlformats.org/officeDocument/2006/relationships/hyperlink" Target="https://docs.microsoft.com/en-us/common-data-model/schema/core/industrycommon/financialservices/loanonboardingdatamodel/loanapplicationasset" TargetMode="External"/><Relationship Id="rId17" Type="http://schemas.openxmlformats.org/officeDocument/2006/relationships/hyperlink" Target="https://docs.microsoft.com/en-us/common-data-model/schema/core/industrycommon/financialservices/loanonboardingdatamodel/loanapplicationcontactliability" TargetMode="External"/><Relationship Id="rId2" Type="http://schemas.openxmlformats.org/officeDocument/2006/relationships/notesSlide" Target="../notesSlides/notesSlide12.xml"/><Relationship Id="rId16" Type="http://schemas.openxmlformats.org/officeDocument/2006/relationships/hyperlink" Target="https://docs.microsoft.com/en-us/common-data-model/schema/core/industrycommon/financialservices/loanonboardingdatamodel/loanapplicationcontactasset" TargetMode="External"/><Relationship Id="rId1" Type="http://schemas.openxmlformats.org/officeDocument/2006/relationships/slideLayout" Target="../slideLayouts/slideLayout7.xml"/><Relationship Id="rId6" Type="http://schemas.openxmlformats.org/officeDocument/2006/relationships/hyperlink" Target="https://docs.microsoft.com/en-us/common-data-model/schema/core/industrycommon/financialservices/loanonboardingdatamodel/contact" TargetMode="External"/><Relationship Id="rId11" Type="http://schemas.openxmlformats.org/officeDocument/2006/relationships/hyperlink" Target="https://docs.microsoft.com/en-us/common-data-model/schema/core/industrycommon/financialservices/loanonboardingdatamodel/loanapplication" TargetMode="External"/><Relationship Id="rId5" Type="http://schemas.openxmlformats.org/officeDocument/2006/relationships/hyperlink" Target="https://docs.microsoft.com/en-us/common-data-model/schema/core/industrycommon/financialservices/loanonboardingdatamodel/collateral" TargetMode="External"/><Relationship Id="rId15" Type="http://schemas.openxmlformats.org/officeDocument/2006/relationships/hyperlink" Target="https://docs.microsoft.com/en-us/common-data-model/schema/core/industrycommon/financialservices/loanonboardingdatamodel/loanapplicationcontact" TargetMode="External"/><Relationship Id="rId10" Type="http://schemas.openxmlformats.org/officeDocument/2006/relationships/hyperlink" Target="https://docs.microsoft.com/en-us/common-data-model/schema/core/industrycommon/financialservices/loanonboardingdatamodel/kyc" TargetMode="External"/><Relationship Id="rId4" Type="http://schemas.openxmlformats.org/officeDocument/2006/relationships/hyperlink" Target="https://docs.microsoft.com/en-us/common-data-model/schema/core/industrycommon/financialservices/loanonboardingdatamodel/bank" TargetMode="External"/><Relationship Id="rId9" Type="http://schemas.openxmlformats.org/officeDocument/2006/relationships/hyperlink" Target="https://docs.microsoft.com/en-us/common-data-model/schema/core/industrycommon/financialservices/loanonboardingdatamodel/employment" TargetMode="External"/><Relationship Id="rId14" Type="http://schemas.openxmlformats.org/officeDocument/2006/relationships/hyperlink" Target="https://docs.microsoft.com/en-us/common-data-model/schema/core/industrycommon/financialservices/loanonboardingdatamodel/loanapplicationcollateralvaluation"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themeOverride" Target="../theme/themeOverride3.xml"/><Relationship Id="rId5" Type="http://schemas.openxmlformats.org/officeDocument/2006/relationships/image" Target="../media/image75.svg"/><Relationship Id="rId4" Type="http://schemas.openxmlformats.org/officeDocument/2006/relationships/image" Target="../media/image74.png"/></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77.svg"/></Relationships>
</file>

<file path=ppt/slides/_rels/slide2.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slideLayout" Target="../slideLayouts/slideLayout138.xml"/><Relationship Id="rId7" Type="http://schemas.openxmlformats.org/officeDocument/2006/relationships/image" Target="../media/image45.jpe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44.jpeg"/><Relationship Id="rId11" Type="http://schemas.openxmlformats.org/officeDocument/2006/relationships/image" Target="../media/image48.emf"/><Relationship Id="rId5" Type="http://schemas.openxmlformats.org/officeDocument/2006/relationships/image" Target="../media/image43.jpeg"/><Relationship Id="rId10" Type="http://schemas.openxmlformats.org/officeDocument/2006/relationships/oleObject" Target="../embeddings/oleObject1.bin"/><Relationship Id="rId4" Type="http://schemas.openxmlformats.org/officeDocument/2006/relationships/notesSlide" Target="../notesSlides/notesSlide2.xml"/><Relationship Id="rId9" Type="http://schemas.openxmlformats.org/officeDocument/2006/relationships/image" Target="../media/image47.jpeg"/></Relationships>
</file>

<file path=ppt/slides/_rels/slide3.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18/10/relationships/comments" Target="../comments/modernComment_7FFFC8E5_A277602.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139.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14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3.xml"/></Relationships>
</file>

<file path=ppt/slides/_rels/slide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142.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9.xml"/></Relationships>
</file>

<file path=ppt/slides/_rels/slide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66.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9.xml.rels><?xml version="1.0" encoding="UTF-8" standalone="yes"?>
<Relationships xmlns="http://schemas.openxmlformats.org/package/2006/relationships"><Relationship Id="rId8" Type="http://schemas.openxmlformats.org/officeDocument/2006/relationships/hyperlink" Target="https://docs.microsoft.com/en-us/common-data-model/schema/core/industrycommon/financialservices/financialservicescommondatamodel/contact" TargetMode="External"/><Relationship Id="rId3" Type="http://schemas.openxmlformats.org/officeDocument/2006/relationships/notesSlide" Target="../notesSlides/notesSlide9.xml"/><Relationship Id="rId7" Type="http://schemas.openxmlformats.org/officeDocument/2006/relationships/hyperlink" Target="https://docs.microsoft.com/en-us/common-data-model/schema/core/industrycommon/financialservices/financialservicescommondatamodel/branch" TargetMode="Externa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hyperlink" Target="https://docs.microsoft.com/en-us/common-data-model/schema/core/industrycommon/financialservices/financialservicescommondatamodel/bank" TargetMode="External"/><Relationship Id="rId11" Type="http://schemas.openxmlformats.org/officeDocument/2006/relationships/hyperlink" Target="https://docs.microsoft.com/en-us/common-data-model/schema/core/industrycommon/financialservices/financialservicescommondatamodel/groupmember" TargetMode="External"/><Relationship Id="rId5" Type="http://schemas.openxmlformats.org/officeDocument/2006/relationships/hyperlink" Target="https://docs.microsoft.com/en-us/common-data-model/schema/core/industrycommon/financialservices/financialservicescommondatamodel/applicationdocument" TargetMode="External"/><Relationship Id="rId10" Type="http://schemas.openxmlformats.org/officeDocument/2006/relationships/hyperlink" Target="https://docs.microsoft.com/en-us/common-data-model/schema/core/industrycommon/financialservices/financialservicescommondatamodel/group" TargetMode="External"/><Relationship Id="rId4" Type="http://schemas.openxmlformats.org/officeDocument/2006/relationships/hyperlink" Target="https://docs.microsoft.com/en-us/common-data-model/schema/core/industrycommon/financialservices/financialservicescommondatamodel/account" TargetMode="External"/><Relationship Id="rId9" Type="http://schemas.openxmlformats.org/officeDocument/2006/relationships/hyperlink" Target="https://docs.microsoft.com/en-us/common-data-model/schema/core/industrycommon/financialservices/financialservicescommondatamodel/customdocu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392" r="5021" b="12414"/>
          <a:stretch/>
        </p:blipFill>
        <p:spPr>
          <a:xfrm>
            <a:off x="0" y="0"/>
            <a:ext cx="12204000" cy="6876000"/>
          </a:xfrm>
          <a:prstGeom prst="rect">
            <a:avLst/>
          </a:prstGeom>
        </p:spPr>
      </p:pic>
      <p:sp>
        <p:nvSpPr>
          <p:cNvPr id="2" name="Rectangle 1">
            <a:extLst>
              <a:ext uri="{FF2B5EF4-FFF2-40B4-BE49-F238E27FC236}">
                <a16:creationId xmlns:a16="http://schemas.microsoft.com/office/drawing/2014/main" id="{D9910ED6-837E-49E3-B0FC-1C7DEC9BB8BC}"/>
              </a:ext>
            </a:extLst>
          </p:cNvPr>
          <p:cNvSpPr/>
          <p:nvPr/>
        </p:nvSpPr>
        <p:spPr bwMode="auto">
          <a:xfrm>
            <a:off x="0" y="0"/>
            <a:ext cx="6219825" cy="6858000"/>
          </a:xfrm>
          <a:prstGeom prst="rect">
            <a:avLst/>
          </a:prstGeom>
          <a:gradFill flip="none" rotWithShape="1">
            <a:gsLst>
              <a:gs pos="46000">
                <a:srgbClr val="000000">
                  <a:alpha val="56000"/>
                </a:srgbClr>
              </a:gs>
              <a:gs pos="72000">
                <a:srgbClr val="000000">
                  <a:alpha val="4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354012" y="3387528"/>
            <a:ext cx="6904421" cy="553998"/>
          </a:xfrm>
        </p:spPr>
        <p:txBody>
          <a:bodyPr/>
          <a:lstStyle/>
          <a:p>
            <a:r>
              <a:rPr lang="en-US"/>
              <a:t>Financial Services Data Model</a:t>
            </a:r>
          </a:p>
        </p:txBody>
      </p:sp>
      <p:sp>
        <p:nvSpPr>
          <p:cNvPr id="5" name="Text Placeholder 4"/>
          <p:cNvSpPr>
            <a:spLocks noGrp="1"/>
          </p:cNvSpPr>
          <p:nvPr>
            <p:ph type="body" sz="quarter" idx="12"/>
          </p:nvPr>
        </p:nvSpPr>
        <p:spPr>
          <a:xfrm>
            <a:off x="354012" y="2882462"/>
            <a:ext cx="5511800" cy="338554"/>
          </a:xfrm>
        </p:spPr>
        <p:txBody>
          <a:bodyPr/>
          <a:lstStyle/>
          <a:p>
            <a:r>
              <a:rPr lang="en-US"/>
              <a:t>Module 3</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049170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6A68CB9-7D38-4993-8209-5E84F3A3A5F9}"/>
              </a:ext>
            </a:extLst>
          </p:cNvPr>
          <p:cNvSpPr txBox="1">
            <a:spLocks/>
          </p:cNvSpPr>
          <p:nvPr/>
        </p:nvSpPr>
        <p:spPr>
          <a:xfrm>
            <a:off x="211142" y="241750"/>
            <a:ext cx="11018520"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Retail Banking Core Data Model</a:t>
            </a:r>
          </a:p>
        </p:txBody>
      </p:sp>
      <p:graphicFrame>
        <p:nvGraphicFramePr>
          <p:cNvPr id="3" name="Table 4">
            <a:extLst>
              <a:ext uri="{FF2B5EF4-FFF2-40B4-BE49-F238E27FC236}">
                <a16:creationId xmlns:a16="http://schemas.microsoft.com/office/drawing/2014/main" id="{E37AEEF1-D98A-44CE-B691-55999504C8E3}"/>
              </a:ext>
            </a:extLst>
          </p:cNvPr>
          <p:cNvGraphicFramePr>
            <a:graphicFrameLocks noGrp="1"/>
          </p:cNvGraphicFramePr>
          <p:nvPr>
            <p:extLst>
              <p:ext uri="{D42A27DB-BD31-4B8C-83A1-F6EECF244321}">
                <p14:modId xmlns:p14="http://schemas.microsoft.com/office/powerpoint/2010/main" val="43221818"/>
              </p:ext>
            </p:extLst>
          </p:nvPr>
        </p:nvGraphicFramePr>
        <p:xfrm>
          <a:off x="666120" y="857410"/>
          <a:ext cx="10657906" cy="5867972"/>
        </p:xfrm>
        <a:graphic>
          <a:graphicData uri="http://schemas.openxmlformats.org/drawingml/2006/table">
            <a:tbl>
              <a:tblPr firstRow="1" bandRow="1">
                <a:tableStyleId>{5C22544A-7EE6-4342-B048-85BDC9FD1C3A}</a:tableStyleId>
              </a:tblPr>
              <a:tblGrid>
                <a:gridCol w="2536521">
                  <a:extLst>
                    <a:ext uri="{9D8B030D-6E8A-4147-A177-3AD203B41FA5}">
                      <a16:colId xmlns:a16="http://schemas.microsoft.com/office/drawing/2014/main" val="2051536105"/>
                    </a:ext>
                  </a:extLst>
                </a:gridCol>
                <a:gridCol w="8121385">
                  <a:extLst>
                    <a:ext uri="{9D8B030D-6E8A-4147-A177-3AD203B41FA5}">
                      <a16:colId xmlns:a16="http://schemas.microsoft.com/office/drawing/2014/main" val="2631898484"/>
                    </a:ext>
                  </a:extLst>
                </a:gridCol>
              </a:tblGrid>
              <a:tr h="215918">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Table</a:t>
                      </a:r>
                    </a:p>
                  </a:txBody>
                  <a:tcPr anchor="ctr"/>
                </a:tc>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Description</a:t>
                      </a:r>
                    </a:p>
                  </a:txBody>
                  <a:tcPr marL="0" marR="0" marT="0" marB="0" anchor="ctr"/>
                </a:tc>
                <a:extLst>
                  <a:ext uri="{0D108BD9-81ED-4DB2-BD59-A6C34878D82A}">
                    <a16:rowId xmlns:a16="http://schemas.microsoft.com/office/drawing/2014/main" val="3663291429"/>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3"/>
                        </a:rPr>
                        <a:t>Account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Business that represents a customer or potential customer. The company that is billed in business transactions.</a:t>
                      </a:r>
                    </a:p>
                  </a:txBody>
                  <a:tcPr marL="0" marR="0" marT="0" marB="0" anchor="ctr"/>
                </a:tc>
                <a:extLst>
                  <a:ext uri="{0D108BD9-81ED-4DB2-BD59-A6C34878D82A}">
                    <a16:rowId xmlns:a16="http://schemas.microsoft.com/office/drawing/2014/main" val="1443153500"/>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4"/>
                        </a:rPr>
                        <a:t>Bank</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The bank that the branch is associated with.</a:t>
                      </a:r>
                    </a:p>
                  </a:txBody>
                  <a:tcPr marL="0" marR="0" marT="0" marB="0" anchor="ctr"/>
                </a:tc>
                <a:extLst>
                  <a:ext uri="{0D108BD9-81ED-4DB2-BD59-A6C34878D82A}">
                    <a16:rowId xmlns:a16="http://schemas.microsoft.com/office/drawing/2014/main" val="3469763468"/>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5"/>
                        </a:rPr>
                        <a:t>Branch</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The branch of the main bank, when borrower applies for a loan at a branch.</a:t>
                      </a:r>
                    </a:p>
                  </a:txBody>
                  <a:tcPr marL="0" marR="0" marT="0" marB="0" anchor="ctr"/>
                </a:tc>
                <a:extLst>
                  <a:ext uri="{0D108BD9-81ED-4DB2-BD59-A6C34878D82A}">
                    <a16:rowId xmlns:a16="http://schemas.microsoft.com/office/drawing/2014/main" val="264685478"/>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6"/>
                        </a:rPr>
                        <a:t>Contact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Person with whom a business unit has a relationship, such as customer, supplier, and colleague.</a:t>
                      </a:r>
                    </a:p>
                  </a:txBody>
                  <a:tcPr marL="0" marR="0" marT="0" marB="0" anchor="ctr"/>
                </a:tc>
                <a:extLst>
                  <a:ext uri="{0D108BD9-81ED-4DB2-BD59-A6C34878D82A}">
                    <a16:rowId xmlns:a16="http://schemas.microsoft.com/office/drawing/2014/main" val="2833645099"/>
                  </a:ext>
                </a:extLst>
              </a:tr>
              <a:tr h="68839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7"/>
                        </a:rPr>
                        <a:t>Customerfinancialholding</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Financial holdings owned by the customer.</a:t>
                      </a:r>
                    </a:p>
                  </a:txBody>
                  <a:tcPr marL="0" marR="0" marT="0" marB="0" anchor="ctr"/>
                </a:tc>
                <a:extLst>
                  <a:ext uri="{0D108BD9-81ED-4DB2-BD59-A6C34878D82A}">
                    <a16:rowId xmlns:a16="http://schemas.microsoft.com/office/drawing/2014/main" val="2712357447"/>
                  </a:ext>
                </a:extLst>
              </a:tr>
              <a:tr h="370672">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8"/>
                        </a:rPr>
                        <a:t>Fh_account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 deposit account holding that allows the holder to make deposits and withdrawals through financial holding instruments. An account can be interest bearing.</a:t>
                      </a:r>
                    </a:p>
                  </a:txBody>
                  <a:tcPr marL="0" marR="0" marT="0" marB="0" anchor="ctr"/>
                </a:tc>
                <a:extLst>
                  <a:ext uri="{0D108BD9-81ED-4DB2-BD59-A6C34878D82A}">
                    <a16:rowId xmlns:a16="http://schemas.microsoft.com/office/drawing/2014/main" val="9347578"/>
                  </a:ext>
                </a:extLst>
              </a:tr>
              <a:tr h="370672">
                <a:tc>
                  <a:txBody>
                    <a:bodyPr/>
                    <a:lstStyle/>
                    <a:p>
                      <a:pPr algn="ctr" fontAlgn="t"/>
                      <a:r>
                        <a:rPr lang="en-IN" sz="1300" u="none" strike="noStrike">
                          <a:effectLst/>
                          <a:latin typeface="Segoe UI" panose="020B0502040204020203" pitchFamily="34" charset="0"/>
                          <a:cs typeface="Segoe UI" panose="020B0502040204020203" pitchFamily="34" charset="0"/>
                          <a:hlinkClick r:id="rId9"/>
                        </a:rPr>
                        <a:t>Fh_creditline</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 preset borrowing limit associated with a credit or charge card.</a:t>
                      </a:r>
                    </a:p>
                  </a:txBody>
                  <a:tcPr marL="0" marR="0" marT="0" marB="0" anchor="ctr"/>
                </a:tc>
                <a:extLst>
                  <a:ext uri="{0D108BD9-81ED-4DB2-BD59-A6C34878D82A}">
                    <a16:rowId xmlns:a16="http://schemas.microsoft.com/office/drawing/2014/main" val="2329498422"/>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0"/>
                        </a:rPr>
                        <a:t>Fh_investment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 holding representing a portfolio of securities or other investible assets.</a:t>
                      </a:r>
                    </a:p>
                  </a:txBody>
                  <a:tcPr marL="0" marR="0" marT="0" marB="0" anchor="ctr"/>
                </a:tc>
                <a:extLst>
                  <a:ext uri="{0D108BD9-81ED-4DB2-BD59-A6C34878D82A}">
                    <a16:rowId xmlns:a16="http://schemas.microsoft.com/office/drawing/2014/main" val="3874386227"/>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1"/>
                        </a:rPr>
                        <a:t>Fh_loan</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Loans held by the customer with the financial institution.</a:t>
                      </a:r>
                    </a:p>
                  </a:txBody>
                  <a:tcPr marL="0" marR="0" marT="0" marB="0" anchor="ctr"/>
                </a:tc>
                <a:extLst>
                  <a:ext uri="{0D108BD9-81ED-4DB2-BD59-A6C34878D82A}">
                    <a16:rowId xmlns:a16="http://schemas.microsoft.com/office/drawing/2014/main" val="3814850753"/>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2"/>
                        </a:rPr>
                        <a:t>Fh_saving</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Savings accounts held by the customer at the financial institution.</a:t>
                      </a:r>
                    </a:p>
                  </a:txBody>
                  <a:tcPr marL="0" marR="0" marT="0" marB="0" anchor="ctr"/>
                </a:tc>
                <a:extLst>
                  <a:ext uri="{0D108BD9-81ED-4DB2-BD59-A6C34878D82A}">
                    <a16:rowId xmlns:a16="http://schemas.microsoft.com/office/drawing/2014/main" val="3278910632"/>
                  </a:ext>
                </a:extLst>
              </a:tr>
              <a:tr h="370672">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3"/>
                        </a:rPr>
                        <a:t>Financialholding</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Accounts, loans, investments, credit lines and savings accounts held by a customer.</a:t>
                      </a:r>
                    </a:p>
                  </a:txBody>
                  <a:tcPr marL="0" marR="0" marT="0" marB="0" anchor="ctr"/>
                </a:tc>
                <a:extLst>
                  <a:ext uri="{0D108BD9-81ED-4DB2-BD59-A6C34878D82A}">
                    <a16:rowId xmlns:a16="http://schemas.microsoft.com/office/drawing/2014/main" val="448341406"/>
                  </a:ext>
                </a:extLst>
              </a:tr>
            </a:tbl>
          </a:graphicData>
        </a:graphic>
      </p:graphicFrame>
    </p:spTree>
    <p:extLst>
      <p:ext uri="{BB962C8B-B14F-4D97-AF65-F5344CB8AC3E}">
        <p14:creationId xmlns:p14="http://schemas.microsoft.com/office/powerpoint/2010/main" val="32314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6.25E-7 -4.81481E-6 L -6.25E-7 0.03542 " pathEditMode="relative" rAng="0" ptsTypes="AA">
                                      <p:cBhvr>
                                        <p:cTn id="9" dur="5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6A68CB9-7D38-4993-8209-5E84F3A3A5F9}"/>
              </a:ext>
            </a:extLst>
          </p:cNvPr>
          <p:cNvSpPr txBox="1">
            <a:spLocks/>
          </p:cNvSpPr>
          <p:nvPr/>
        </p:nvSpPr>
        <p:spPr>
          <a:xfrm>
            <a:off x="211142" y="241750"/>
            <a:ext cx="11018520"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Retail Banking Core Data Model</a:t>
            </a:r>
          </a:p>
        </p:txBody>
      </p:sp>
      <p:graphicFrame>
        <p:nvGraphicFramePr>
          <p:cNvPr id="3" name="Table 4">
            <a:extLst>
              <a:ext uri="{FF2B5EF4-FFF2-40B4-BE49-F238E27FC236}">
                <a16:creationId xmlns:a16="http://schemas.microsoft.com/office/drawing/2014/main" id="{E37AEEF1-D98A-44CE-B691-55999504C8E3}"/>
              </a:ext>
            </a:extLst>
          </p:cNvPr>
          <p:cNvGraphicFramePr>
            <a:graphicFrameLocks noGrp="1"/>
          </p:cNvGraphicFramePr>
          <p:nvPr>
            <p:extLst>
              <p:ext uri="{D42A27DB-BD31-4B8C-83A1-F6EECF244321}">
                <p14:modId xmlns:p14="http://schemas.microsoft.com/office/powerpoint/2010/main" val="666385762"/>
              </p:ext>
            </p:extLst>
          </p:nvPr>
        </p:nvGraphicFramePr>
        <p:xfrm>
          <a:off x="551062" y="839242"/>
          <a:ext cx="11018520" cy="5471732"/>
        </p:xfrm>
        <a:graphic>
          <a:graphicData uri="http://schemas.openxmlformats.org/drawingml/2006/table">
            <a:tbl>
              <a:tblPr firstRow="1" bandRow="1">
                <a:tableStyleId>{5C22544A-7EE6-4342-B048-85BDC9FD1C3A}</a:tableStyleId>
              </a:tblPr>
              <a:tblGrid>
                <a:gridCol w="2622346">
                  <a:extLst>
                    <a:ext uri="{9D8B030D-6E8A-4147-A177-3AD203B41FA5}">
                      <a16:colId xmlns:a16="http://schemas.microsoft.com/office/drawing/2014/main" val="2051536105"/>
                    </a:ext>
                  </a:extLst>
                </a:gridCol>
                <a:gridCol w="8396174">
                  <a:extLst>
                    <a:ext uri="{9D8B030D-6E8A-4147-A177-3AD203B41FA5}">
                      <a16:colId xmlns:a16="http://schemas.microsoft.com/office/drawing/2014/main" val="2631898484"/>
                    </a:ext>
                  </a:extLst>
                </a:gridCol>
              </a:tblGrid>
              <a:tr h="215918">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Table</a:t>
                      </a:r>
                    </a:p>
                  </a:txBody>
                  <a:tcPr anchor="ctr"/>
                </a:tc>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Description</a:t>
                      </a:r>
                    </a:p>
                  </a:txBody>
                  <a:tcPr marL="0" marR="0" marT="0" marB="0" anchor="ctr"/>
                </a:tc>
                <a:extLst>
                  <a:ext uri="{0D108BD9-81ED-4DB2-BD59-A6C34878D82A}">
                    <a16:rowId xmlns:a16="http://schemas.microsoft.com/office/drawing/2014/main" val="3663291429"/>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4"/>
                        </a:rPr>
                        <a:t>Financialholdinginstrument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Financial tools associated with financial holdings; a monetary contract between parties which has intrinsic monetary value or transfers value. Provides an efficient flow and transfer of capital.</a:t>
                      </a:r>
                    </a:p>
                  </a:txBody>
                  <a:tcPr anchor="ctr"/>
                </a:tc>
                <a:extLst>
                  <a:ext uri="{0D108BD9-81ED-4DB2-BD59-A6C34878D82A}">
                    <a16:rowId xmlns:a16="http://schemas.microsoft.com/office/drawing/2014/main" val="1443153500"/>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5"/>
                        </a:rPr>
                        <a:t>Fi_card</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 payment card issued by a bank to an account holder enabling the account holder to make payments or purchases, paying back the balance to the issuing bank, plus interest.</a:t>
                      </a:r>
                    </a:p>
                  </a:txBody>
                  <a:tcPr anchor="ctr"/>
                </a:tc>
                <a:extLst>
                  <a:ext uri="{0D108BD9-81ED-4DB2-BD59-A6C34878D82A}">
                    <a16:rowId xmlns:a16="http://schemas.microsoft.com/office/drawing/2014/main" val="3469763468"/>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6"/>
                        </a:rPr>
                        <a:t>Fi_directdebit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automated payment system whereby an account holder authorizes a creditor to debit the customer's bank account at regular intervals.</a:t>
                      </a:r>
                    </a:p>
                  </a:txBody>
                  <a:tcPr anchor="ctr"/>
                </a:tc>
                <a:extLst>
                  <a:ext uri="{0D108BD9-81ED-4DB2-BD59-A6C34878D82A}">
                    <a16:rowId xmlns:a16="http://schemas.microsoft.com/office/drawing/2014/main" val="264685478"/>
                  </a:ext>
                </a:extLst>
              </a:tr>
              <a:tr h="52953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7"/>
                        </a:rPr>
                        <a:t>Fi_overdraft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extension of credit associated with a checking account allowing the account holder to continue withdrawing funds when an account reaches zero.</a:t>
                      </a:r>
                    </a:p>
                  </a:txBody>
                  <a:tcPr anchor="ctr"/>
                </a:tc>
                <a:extLst>
                  <a:ext uri="{0D108BD9-81ED-4DB2-BD59-A6C34878D82A}">
                    <a16:rowId xmlns:a16="http://schemas.microsoft.com/office/drawing/2014/main" val="2833645099"/>
                  </a:ext>
                </a:extLst>
              </a:tr>
              <a:tr h="688391">
                <a:tc>
                  <a:txBody>
                    <a:bodyPr/>
                    <a:lstStyle/>
                    <a:p>
                      <a:pPr algn="ctr" fontAlgn="t"/>
                      <a:r>
                        <a:rPr lang="en-IN" sz="1300" u="none" strike="noStrike">
                          <a:effectLst/>
                          <a:latin typeface="Segoe UI" panose="020B0502040204020203" pitchFamily="34" charset="0"/>
                          <a:cs typeface="Segoe UI" panose="020B0502040204020203" pitchFamily="34" charset="0"/>
                          <a:hlinkClick r:id="rId8"/>
                        </a:rPr>
                        <a:t>Fi_standingorder</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instruction order from an account holder for a set amount of money to be removed from an account at regular intervals and paid to or transferred to another account.</a:t>
                      </a:r>
                    </a:p>
                  </a:txBody>
                  <a:tcPr anchor="ctr"/>
                </a:tc>
                <a:extLst>
                  <a:ext uri="{0D108BD9-81ED-4DB2-BD59-A6C34878D82A}">
                    <a16:rowId xmlns:a16="http://schemas.microsoft.com/office/drawing/2014/main" val="2712357447"/>
                  </a:ext>
                </a:extLst>
              </a:tr>
              <a:tr h="370672">
                <a:tc>
                  <a:txBody>
                    <a:bodyPr/>
                    <a:lstStyle/>
                    <a:p>
                      <a:pPr algn="ctr" fontAlgn="t"/>
                      <a:r>
                        <a:rPr lang="en-IN" sz="1300" u="none" strike="noStrike">
                          <a:effectLst/>
                          <a:latin typeface="Segoe UI" panose="020B0502040204020203" pitchFamily="34" charset="0"/>
                          <a:cs typeface="Segoe UI" panose="020B0502040204020203" pitchFamily="34" charset="0"/>
                          <a:hlinkClick r:id="rId9"/>
                        </a:rPr>
                        <a:t>Group</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association of several customers allowing e.g. the representation of households.</a:t>
                      </a:r>
                    </a:p>
                  </a:txBody>
                  <a:tcPr anchor="ctr"/>
                </a:tc>
                <a:extLst>
                  <a:ext uri="{0D108BD9-81ED-4DB2-BD59-A6C34878D82A}">
                    <a16:rowId xmlns:a16="http://schemas.microsoft.com/office/drawing/2014/main" val="9347578"/>
                  </a:ext>
                </a:extLst>
              </a:tr>
              <a:tr h="370672">
                <a:tc>
                  <a:txBody>
                    <a:bodyPr/>
                    <a:lstStyle/>
                    <a:p>
                      <a:pPr algn="ctr" fontAlgn="t"/>
                      <a:r>
                        <a:rPr lang="en-IN" sz="1300" u="none" strike="noStrike">
                          <a:effectLst/>
                          <a:latin typeface="Segoe UI" panose="020B0502040204020203" pitchFamily="34" charset="0"/>
                          <a:cs typeface="Segoe UI" panose="020B0502040204020203" pitchFamily="34" charset="0"/>
                          <a:hlinkClick r:id="rId10"/>
                        </a:rPr>
                        <a:t>Groupfinancialholding</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Financial holdings associated with a Group, to be included in the group's total assets and liabilities.</a:t>
                      </a:r>
                    </a:p>
                  </a:txBody>
                  <a:tcPr anchor="ctr"/>
                </a:tc>
                <a:extLst>
                  <a:ext uri="{0D108BD9-81ED-4DB2-BD59-A6C34878D82A}">
                    <a16:rowId xmlns:a16="http://schemas.microsoft.com/office/drawing/2014/main" val="2329498422"/>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11"/>
                        </a:rPr>
                        <a:t>Groupmember</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association between a customer and a Group.</a:t>
                      </a:r>
                    </a:p>
                  </a:txBody>
                  <a:tcPr anchor="ctr"/>
                </a:tc>
                <a:extLst>
                  <a:ext uri="{0D108BD9-81ED-4DB2-BD59-A6C34878D82A}">
                    <a16:rowId xmlns:a16="http://schemas.microsoft.com/office/drawing/2014/main" val="3874386227"/>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12"/>
                        </a:rPr>
                        <a:t>Lifemoment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Significant milestones in a customer's personal life which can impact their financial situation, such as attending college, marriage, having a child, retirement, etc.</a:t>
                      </a:r>
                    </a:p>
                  </a:txBody>
                  <a:tcPr anchor="ctr"/>
                </a:tc>
                <a:extLst>
                  <a:ext uri="{0D108BD9-81ED-4DB2-BD59-A6C34878D82A}">
                    <a16:rowId xmlns:a16="http://schemas.microsoft.com/office/drawing/2014/main" val="3814850753"/>
                  </a:ext>
                </a:extLst>
              </a:tr>
              <a:tr h="529531">
                <a:tc>
                  <a:txBody>
                    <a:bodyPr/>
                    <a:lstStyle/>
                    <a:p>
                      <a:pPr algn="ctr" fontAlgn="t"/>
                      <a:r>
                        <a:rPr lang="en-IN" sz="1300" u="none" strike="noStrike">
                          <a:effectLst/>
                          <a:latin typeface="Segoe UI" panose="020B0502040204020203" pitchFamily="34" charset="0"/>
                          <a:cs typeface="Segoe UI" panose="020B0502040204020203" pitchFamily="34" charset="0"/>
                          <a:hlinkClick r:id="rId13"/>
                        </a:rPr>
                        <a:t>Relationship</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Denotes an association between one contact to another (not as part of the larger group) where there is not necessarily a direct association of finances. For example, a spouse, lawyer, child or grandparent.</a:t>
                      </a:r>
                    </a:p>
                  </a:txBody>
                  <a:tcPr anchor="ctr"/>
                </a:tc>
                <a:extLst>
                  <a:ext uri="{0D108BD9-81ED-4DB2-BD59-A6C34878D82A}">
                    <a16:rowId xmlns:a16="http://schemas.microsoft.com/office/drawing/2014/main" val="3278910632"/>
                  </a:ext>
                </a:extLst>
              </a:tr>
            </a:tbl>
          </a:graphicData>
        </a:graphic>
      </p:graphicFrame>
    </p:spTree>
    <p:extLst>
      <p:ext uri="{BB962C8B-B14F-4D97-AF65-F5344CB8AC3E}">
        <p14:creationId xmlns:p14="http://schemas.microsoft.com/office/powerpoint/2010/main" val="38834254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6.25E-7 -4.81481E-6 L -6.25E-7 0.03542 " pathEditMode="relative" rAng="0" ptsTypes="AA">
                                      <p:cBhvr>
                                        <p:cTn id="9" dur="5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6A68CB9-7D38-4993-8209-5E84F3A3A5F9}"/>
              </a:ext>
            </a:extLst>
          </p:cNvPr>
          <p:cNvSpPr txBox="1">
            <a:spLocks/>
          </p:cNvSpPr>
          <p:nvPr/>
        </p:nvSpPr>
        <p:spPr>
          <a:xfrm>
            <a:off x="211142" y="241750"/>
            <a:ext cx="11018520"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Loan Onboarding Common Data Model</a:t>
            </a:r>
          </a:p>
        </p:txBody>
      </p:sp>
      <p:graphicFrame>
        <p:nvGraphicFramePr>
          <p:cNvPr id="3" name="Table 4">
            <a:extLst>
              <a:ext uri="{FF2B5EF4-FFF2-40B4-BE49-F238E27FC236}">
                <a16:creationId xmlns:a16="http://schemas.microsoft.com/office/drawing/2014/main" id="{E37AEEF1-D98A-44CE-B691-55999504C8E3}"/>
              </a:ext>
            </a:extLst>
          </p:cNvPr>
          <p:cNvGraphicFramePr>
            <a:graphicFrameLocks noGrp="1"/>
          </p:cNvGraphicFramePr>
          <p:nvPr>
            <p:extLst>
              <p:ext uri="{D42A27DB-BD31-4B8C-83A1-F6EECF244321}">
                <p14:modId xmlns:p14="http://schemas.microsoft.com/office/powerpoint/2010/main" val="1322768086"/>
              </p:ext>
            </p:extLst>
          </p:nvPr>
        </p:nvGraphicFramePr>
        <p:xfrm>
          <a:off x="509429" y="717793"/>
          <a:ext cx="11173141" cy="6129558"/>
        </p:xfrm>
        <a:graphic>
          <a:graphicData uri="http://schemas.openxmlformats.org/drawingml/2006/table">
            <a:tbl>
              <a:tblPr firstRow="1" bandRow="1">
                <a:tableStyleId>{5C22544A-7EE6-4342-B048-85BDC9FD1C3A}</a:tableStyleId>
              </a:tblPr>
              <a:tblGrid>
                <a:gridCol w="3142446">
                  <a:extLst>
                    <a:ext uri="{9D8B030D-6E8A-4147-A177-3AD203B41FA5}">
                      <a16:colId xmlns:a16="http://schemas.microsoft.com/office/drawing/2014/main" val="2051536105"/>
                    </a:ext>
                  </a:extLst>
                </a:gridCol>
                <a:gridCol w="8030695">
                  <a:extLst>
                    <a:ext uri="{9D8B030D-6E8A-4147-A177-3AD203B41FA5}">
                      <a16:colId xmlns:a16="http://schemas.microsoft.com/office/drawing/2014/main" val="2631898484"/>
                    </a:ext>
                  </a:extLst>
                </a:gridCol>
              </a:tblGrid>
              <a:tr h="315458">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Table</a:t>
                      </a:r>
                    </a:p>
                  </a:txBody>
                  <a:tcPr anchor="ctr"/>
                </a:tc>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Description</a:t>
                      </a:r>
                    </a:p>
                  </a:txBody>
                  <a:tcPr marL="0" marR="0" marT="0" marB="0" anchor="ctr"/>
                </a:tc>
                <a:extLst>
                  <a:ext uri="{0D108BD9-81ED-4DB2-BD59-A6C34878D82A}">
                    <a16:rowId xmlns:a16="http://schemas.microsoft.com/office/drawing/2014/main" val="3663291429"/>
                  </a:ext>
                </a:extLst>
              </a:tr>
              <a:tr h="458848">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3"/>
                        </a:rPr>
                        <a:t>Applicationdocument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Document filled out by a potential borrower to apply for a loan; provides financial and other information to the lender.</a:t>
                      </a:r>
                    </a:p>
                  </a:txBody>
                  <a:tcPr anchor="ctr"/>
                </a:tc>
                <a:extLst>
                  <a:ext uri="{0D108BD9-81ED-4DB2-BD59-A6C34878D82A}">
                    <a16:rowId xmlns:a16="http://schemas.microsoft.com/office/drawing/2014/main" val="144315350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4"/>
                        </a:rPr>
                        <a:t>Bank</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The bank that the branch is associated with.</a:t>
                      </a:r>
                    </a:p>
                  </a:txBody>
                  <a:tcPr anchor="ctr"/>
                </a:tc>
                <a:extLst>
                  <a:ext uri="{0D108BD9-81ED-4DB2-BD59-A6C34878D82A}">
                    <a16:rowId xmlns:a16="http://schemas.microsoft.com/office/drawing/2014/main" val="286462632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5"/>
                        </a:rPr>
                        <a:t>Collateral</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An asset that a lender accepts as security for a loan.</a:t>
                      </a:r>
                    </a:p>
                  </a:txBody>
                  <a:tcPr anchor="ctr"/>
                </a:tc>
                <a:extLst>
                  <a:ext uri="{0D108BD9-81ED-4DB2-BD59-A6C34878D82A}">
                    <a16:rowId xmlns:a16="http://schemas.microsoft.com/office/drawing/2014/main" val="248324974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6"/>
                        </a:rPr>
                        <a:t>Contact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Person with whom a business unit has a relationship, such as customer, supplier, and colleague.</a:t>
                      </a:r>
                    </a:p>
                  </a:txBody>
                  <a:tcPr anchor="ctr"/>
                </a:tc>
                <a:extLst>
                  <a:ext uri="{0D108BD9-81ED-4DB2-BD59-A6C34878D82A}">
                    <a16:rowId xmlns:a16="http://schemas.microsoft.com/office/drawing/2014/main" val="415955915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7"/>
                        </a:rPr>
                        <a:t>Creditcheck</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 process of checking the customer's financial history and financial behavior.</a:t>
                      </a:r>
                    </a:p>
                  </a:txBody>
                  <a:tcPr anchor="ctr"/>
                </a:tc>
                <a:extLst>
                  <a:ext uri="{0D108BD9-81ED-4DB2-BD59-A6C34878D82A}">
                    <a16:rowId xmlns:a16="http://schemas.microsoft.com/office/drawing/2014/main" val="1776146487"/>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8"/>
                        </a:rPr>
                        <a:t>Customdocument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Any document that is requested by or accepted by the bank, e.g. for the borrower's loan application.</a:t>
                      </a:r>
                    </a:p>
                  </a:txBody>
                  <a:tcPr anchor="ctr"/>
                </a:tc>
                <a:extLst>
                  <a:ext uri="{0D108BD9-81ED-4DB2-BD59-A6C34878D82A}">
                    <a16:rowId xmlns:a16="http://schemas.microsoft.com/office/drawing/2014/main" val="2005310690"/>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9"/>
                        </a:rPr>
                        <a:t>Employment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Describes the loan contact's job or place of work, or work history.</a:t>
                      </a:r>
                    </a:p>
                  </a:txBody>
                  <a:tcPr anchor="ctr"/>
                </a:tc>
                <a:extLst>
                  <a:ext uri="{0D108BD9-81ED-4DB2-BD59-A6C34878D82A}">
                    <a16:rowId xmlns:a16="http://schemas.microsoft.com/office/drawing/2014/main" val="2121061384"/>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10"/>
                        </a:rPr>
                        <a:t>Kyc</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Reference to Know Your Customer entity.</a:t>
                      </a:r>
                    </a:p>
                  </a:txBody>
                  <a:tcPr anchor="ctr"/>
                </a:tc>
                <a:extLst>
                  <a:ext uri="{0D108BD9-81ED-4DB2-BD59-A6C34878D82A}">
                    <a16:rowId xmlns:a16="http://schemas.microsoft.com/office/drawing/2014/main" val="2939515872"/>
                  </a:ext>
                </a:extLst>
              </a:tr>
              <a:tr h="458848">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1"/>
                        </a:rPr>
                        <a:t>Loanapplication</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Document filled out by a potential borrower to apply for a loan; provides financial and other information to the lender.</a:t>
                      </a:r>
                    </a:p>
                  </a:txBody>
                  <a:tcPr anchor="ctr"/>
                </a:tc>
                <a:extLst>
                  <a:ext uri="{0D108BD9-81ED-4DB2-BD59-A6C34878D82A}">
                    <a16:rowId xmlns:a16="http://schemas.microsoft.com/office/drawing/2014/main" val="3681599159"/>
                  </a:ext>
                </a:extLst>
              </a:tr>
              <a:tr h="45290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2"/>
                        </a:rPr>
                        <a:t>Loanapplicationasset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Asset associated with the loan application.</a:t>
                      </a:r>
                    </a:p>
                  </a:txBody>
                  <a:tcPr anchor="ctr"/>
                </a:tc>
                <a:extLst>
                  <a:ext uri="{0D108BD9-81ED-4DB2-BD59-A6C34878D82A}">
                    <a16:rowId xmlns:a16="http://schemas.microsoft.com/office/drawing/2014/main" val="2712357447"/>
                  </a:ext>
                </a:extLst>
              </a:tr>
              <a:tr h="27244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3"/>
                        </a:rPr>
                        <a:t>Loanapplicationcollateral</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Collateral associated with the loan application.</a:t>
                      </a:r>
                    </a:p>
                  </a:txBody>
                  <a:tcPr anchor="ctr"/>
                </a:tc>
                <a:extLst>
                  <a:ext uri="{0D108BD9-81ED-4DB2-BD59-A6C34878D82A}">
                    <a16:rowId xmlns:a16="http://schemas.microsoft.com/office/drawing/2014/main" val="9347578"/>
                  </a:ext>
                </a:extLst>
              </a:tr>
              <a:tr h="303047">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4"/>
                        </a:rPr>
                        <a:t>Loanapplicationcollateralvaluation</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Valuation associated with a collateral of the loan application.</a:t>
                      </a:r>
                    </a:p>
                  </a:txBody>
                  <a:tcPr anchor="ctr"/>
                </a:tc>
                <a:extLst>
                  <a:ext uri="{0D108BD9-81ED-4DB2-BD59-A6C34878D82A}">
                    <a16:rowId xmlns:a16="http://schemas.microsoft.com/office/drawing/2014/main" val="2329498422"/>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15"/>
                        </a:rPr>
                        <a:t>Loanapplicationcontact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The customer associated with the loan application.</a:t>
                      </a:r>
                    </a:p>
                  </a:txBody>
                  <a:tcPr anchor="ctr"/>
                </a:tc>
                <a:extLst>
                  <a:ext uri="{0D108BD9-81ED-4DB2-BD59-A6C34878D82A}">
                    <a16:rowId xmlns:a16="http://schemas.microsoft.com/office/drawing/2014/main" val="3874386227"/>
                  </a:ext>
                </a:extLst>
              </a:tr>
              <a:tr h="348385">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6"/>
                        </a:rPr>
                        <a:t>Loanapplicationcontactasset</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Application contact associated with the application asset.</a:t>
                      </a:r>
                    </a:p>
                  </a:txBody>
                  <a:tcPr anchor="ctr"/>
                </a:tc>
                <a:extLst>
                  <a:ext uri="{0D108BD9-81ED-4DB2-BD59-A6C34878D82A}">
                    <a16:rowId xmlns:a16="http://schemas.microsoft.com/office/drawing/2014/main" val="3814850753"/>
                  </a:ext>
                </a:extLst>
              </a:tr>
              <a:tr h="348385">
                <a:tc>
                  <a:txBody>
                    <a:bodyPr/>
                    <a:lstStyle/>
                    <a:p>
                      <a:pPr algn="ctr" fontAlgn="t"/>
                      <a:r>
                        <a:rPr lang="en-IN" sz="1300" u="none" strike="noStrike">
                          <a:effectLst/>
                          <a:latin typeface="Segoe UI" panose="020B0502040204020203" pitchFamily="34" charset="0"/>
                          <a:cs typeface="Segoe UI" panose="020B0502040204020203" pitchFamily="34" charset="0"/>
                          <a:hlinkClick r:id="rId17"/>
                        </a:rPr>
                        <a:t>Loanapplicationcontactliability</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Application contact associated with the application liability.</a:t>
                      </a:r>
                    </a:p>
                  </a:txBody>
                  <a:tcPr anchor="ctr"/>
                </a:tc>
                <a:extLst>
                  <a:ext uri="{0D108BD9-81ED-4DB2-BD59-A6C34878D82A}">
                    <a16:rowId xmlns:a16="http://schemas.microsoft.com/office/drawing/2014/main" val="3278910632"/>
                  </a:ext>
                </a:extLst>
              </a:tr>
              <a:tr h="272441">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8"/>
                        </a:rPr>
                        <a:t>Loanapplicationliability</a:t>
                      </a:r>
                      <a:endParaRPr lang="en-IN" sz="1300">
                        <a:effectLst/>
                        <a:latin typeface="Segoe UI" panose="020B0502040204020203" pitchFamily="34" charset="0"/>
                        <a:cs typeface="Segoe UI" panose="020B0502040204020203" pitchFamily="34" charset="0"/>
                      </a:endParaRPr>
                    </a:p>
                  </a:txBody>
                  <a:tcPr anchor="ctr"/>
                </a:tc>
                <a:tc>
                  <a:txBody>
                    <a:bodyPr/>
                    <a:lstStyle/>
                    <a:p>
                      <a:pPr algn="ctr" fontAlgn="t"/>
                      <a:r>
                        <a:rPr lang="en-US" sz="1300">
                          <a:effectLst/>
                          <a:latin typeface="Segoe UI" panose="020B0502040204020203" pitchFamily="34" charset="0"/>
                          <a:cs typeface="Segoe UI" panose="020B0502040204020203" pitchFamily="34" charset="0"/>
                        </a:rPr>
                        <a:t>Liability associated with the loan application.</a:t>
                      </a:r>
                    </a:p>
                  </a:txBody>
                  <a:tcPr anchor="ctr"/>
                </a:tc>
                <a:extLst>
                  <a:ext uri="{0D108BD9-81ED-4DB2-BD59-A6C34878D82A}">
                    <a16:rowId xmlns:a16="http://schemas.microsoft.com/office/drawing/2014/main" val="448341406"/>
                  </a:ext>
                </a:extLst>
              </a:tr>
            </a:tbl>
          </a:graphicData>
        </a:graphic>
      </p:graphicFrame>
    </p:spTree>
    <p:extLst>
      <p:ext uri="{BB962C8B-B14F-4D97-AF65-F5344CB8AC3E}">
        <p14:creationId xmlns:p14="http://schemas.microsoft.com/office/powerpoint/2010/main" val="98654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6.25E-7 -4.81481E-6 L -6.25E-7 0.03542 " pathEditMode="relative" rAng="0" ptsTypes="AA">
                                      <p:cBhvr>
                                        <p:cTn id="9" dur="5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285750"/>
            <a:ext cx="7976616" cy="997196"/>
          </a:xfrm>
        </p:spPr>
        <p:txBody>
          <a:bodyPr/>
          <a:lstStyle/>
          <a:p>
            <a:r>
              <a:rPr lang="en-US">
                <a:solidFill>
                  <a:schemeClr val="accent3"/>
                </a:solidFill>
              </a:rPr>
              <a:t>Entity Relationship Diagram walkthrough</a:t>
            </a:r>
          </a:p>
        </p:txBody>
      </p:sp>
    </p:spTree>
    <p:extLst>
      <p:ext uri="{BB962C8B-B14F-4D97-AF65-F5344CB8AC3E}">
        <p14:creationId xmlns:p14="http://schemas.microsoft.com/office/powerpoint/2010/main" val="245284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285750"/>
            <a:ext cx="7976616" cy="997196"/>
          </a:xfrm>
        </p:spPr>
        <p:txBody>
          <a:bodyPr/>
          <a:lstStyle/>
          <a:p>
            <a:r>
              <a:rPr lang="en-US">
                <a:solidFill>
                  <a:schemeClr val="accent3"/>
                </a:solidFill>
              </a:rPr>
              <a:t>Financial Services Data Model extensibility</a:t>
            </a:r>
          </a:p>
        </p:txBody>
      </p:sp>
    </p:spTree>
    <p:extLst>
      <p:ext uri="{BB962C8B-B14F-4D97-AF65-F5344CB8AC3E}">
        <p14:creationId xmlns:p14="http://schemas.microsoft.com/office/powerpoint/2010/main" val="419849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906871-A69F-4D46-966A-725A9E649CE4}"/>
              </a:ext>
            </a:extLst>
          </p:cNvPr>
          <p:cNvSpPr>
            <a:spLocks noGrp="1"/>
          </p:cNvSpPr>
          <p:nvPr>
            <p:ph type="title"/>
          </p:nvPr>
        </p:nvSpPr>
        <p:spPr>
          <a:xfrm>
            <a:off x="-1133755" y="227049"/>
            <a:ext cx="11018520" cy="492443"/>
          </a:xfrm>
        </p:spPr>
        <p:txBody>
          <a:bodyPr>
            <a:normAutofit/>
          </a:bodyPr>
          <a:lstStyle/>
          <a:p>
            <a:r>
              <a:rPr lang="en-US" sz="2800" spc="-50">
                <a:ln w="3175">
                  <a:noFill/>
                </a:ln>
                <a:solidFill>
                  <a:schemeClr val="accent1"/>
                </a:solidFill>
                <a:ea typeface="+mn-ea"/>
                <a:cs typeface="Segoe UI" pitchFamily="34" charset="0"/>
              </a:rPr>
              <a:t>How partners enable Microsoft Cloud for Financial Services</a:t>
            </a:r>
            <a:endParaRPr lang="en-IN" sz="2800" spc="-50">
              <a:ln w="3175">
                <a:noFill/>
              </a:ln>
              <a:solidFill>
                <a:schemeClr val="accent1"/>
              </a:solidFill>
              <a:ea typeface="+mn-ea"/>
              <a:cs typeface="Segoe UI" pitchFamily="34" charset="0"/>
            </a:endParaRPr>
          </a:p>
        </p:txBody>
      </p:sp>
      <p:sp>
        <p:nvSpPr>
          <p:cNvPr id="5" name="Slide Number Placeholder 4">
            <a:extLst>
              <a:ext uri="{FF2B5EF4-FFF2-40B4-BE49-F238E27FC236}">
                <a16:creationId xmlns:a16="http://schemas.microsoft.com/office/drawing/2014/main" id="{EC548472-6189-411F-AE83-15A424FF2416}"/>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1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IN" sz="11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9A576B06-516A-403D-AC44-1C7B100024E1}"/>
              </a:ext>
            </a:extLst>
          </p:cNvPr>
          <p:cNvSpPr/>
          <p:nvPr/>
        </p:nvSpPr>
        <p:spPr bwMode="auto">
          <a:xfrm>
            <a:off x="0" y="6465351"/>
            <a:ext cx="12192000" cy="45719"/>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8" name="Graphic 7">
            <a:extLst>
              <a:ext uri="{FF2B5EF4-FFF2-40B4-BE49-F238E27FC236}">
                <a16:creationId xmlns:a16="http://schemas.microsoft.com/office/drawing/2014/main" id="{7E03F5E8-F33C-4345-B570-B0B80EE4DF4B}"/>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r="2141"/>
          <a:stretch/>
        </p:blipFill>
        <p:spPr>
          <a:xfrm>
            <a:off x="0" y="6358670"/>
            <a:ext cx="12192000" cy="152400"/>
          </a:xfrm>
          <a:prstGeom prst="rect">
            <a:avLst/>
          </a:prstGeom>
        </p:spPr>
      </p:pic>
      <p:grpSp>
        <p:nvGrpSpPr>
          <p:cNvPr id="267" name="Group 266">
            <a:extLst>
              <a:ext uri="{FF2B5EF4-FFF2-40B4-BE49-F238E27FC236}">
                <a16:creationId xmlns:a16="http://schemas.microsoft.com/office/drawing/2014/main" id="{3A7AD20A-9FA6-4142-9613-FEDC8779AFB0}"/>
              </a:ext>
            </a:extLst>
          </p:cNvPr>
          <p:cNvGrpSpPr/>
          <p:nvPr/>
        </p:nvGrpSpPr>
        <p:grpSpPr>
          <a:xfrm>
            <a:off x="307227" y="913752"/>
            <a:ext cx="2840786" cy="5597315"/>
            <a:chOff x="307227" y="913753"/>
            <a:chExt cx="2840786" cy="5597315"/>
          </a:xfrm>
        </p:grpSpPr>
        <p:grpSp>
          <p:nvGrpSpPr>
            <p:cNvPr id="9" name="Group 8">
              <a:extLst>
                <a:ext uri="{FF2B5EF4-FFF2-40B4-BE49-F238E27FC236}">
                  <a16:creationId xmlns:a16="http://schemas.microsoft.com/office/drawing/2014/main" id="{4C4FC308-10DA-44AE-A905-115785FC2A47}"/>
                </a:ext>
              </a:extLst>
            </p:cNvPr>
            <p:cNvGrpSpPr/>
            <p:nvPr/>
          </p:nvGrpSpPr>
          <p:grpSpPr>
            <a:xfrm>
              <a:off x="1006789" y="2991033"/>
              <a:ext cx="1441662" cy="3520035"/>
              <a:chOff x="1275501" y="3067092"/>
              <a:chExt cx="1552600" cy="3790908"/>
            </a:xfrm>
          </p:grpSpPr>
          <p:sp>
            <p:nvSpPr>
              <p:cNvPr id="10" name="Freeform 41">
                <a:extLst>
                  <a:ext uri="{FF2B5EF4-FFF2-40B4-BE49-F238E27FC236}">
                    <a16:creationId xmlns:a16="http://schemas.microsoft.com/office/drawing/2014/main" id="{FEEB2A2B-BA99-4902-A621-5C1A2FDB0568}"/>
                  </a:ext>
                </a:extLst>
              </p:cNvPr>
              <p:cNvSpPr>
                <a:spLocks/>
              </p:cNvSpPr>
              <p:nvPr/>
            </p:nvSpPr>
            <p:spPr bwMode="auto">
              <a:xfrm>
                <a:off x="1275501" y="3366171"/>
                <a:ext cx="1552600" cy="3491829"/>
              </a:xfrm>
              <a:custGeom>
                <a:avLst/>
                <a:gdLst>
                  <a:gd name="T0" fmla="*/ 0 w 252"/>
                  <a:gd name="T1" fmla="*/ 0 h 899"/>
                  <a:gd name="T2" fmla="*/ 252 w 252"/>
                  <a:gd name="T3" fmla="*/ 0 h 899"/>
                  <a:gd name="T4" fmla="*/ 252 w 252"/>
                  <a:gd name="T5" fmla="*/ 899 h 899"/>
                  <a:gd name="T6" fmla="*/ 0 w 252"/>
                  <a:gd name="T7" fmla="*/ 899 h 899"/>
                  <a:gd name="T8" fmla="*/ 0 w 252"/>
                  <a:gd name="T9" fmla="*/ 585 h 899"/>
                  <a:gd name="T10" fmla="*/ 0 w 252"/>
                  <a:gd name="T11" fmla="*/ 0 h 899"/>
                </a:gdLst>
                <a:ahLst/>
                <a:cxnLst>
                  <a:cxn ang="0">
                    <a:pos x="T0" y="T1"/>
                  </a:cxn>
                  <a:cxn ang="0">
                    <a:pos x="T2" y="T3"/>
                  </a:cxn>
                  <a:cxn ang="0">
                    <a:pos x="T4" y="T5"/>
                  </a:cxn>
                  <a:cxn ang="0">
                    <a:pos x="T6" y="T7"/>
                  </a:cxn>
                  <a:cxn ang="0">
                    <a:pos x="T8" y="T9"/>
                  </a:cxn>
                  <a:cxn ang="0">
                    <a:pos x="T10" y="T11"/>
                  </a:cxn>
                </a:cxnLst>
                <a:rect l="0" t="0" r="r" b="b"/>
                <a:pathLst>
                  <a:path w="252" h="899">
                    <a:moveTo>
                      <a:pt x="0" y="0"/>
                    </a:moveTo>
                    <a:lnTo>
                      <a:pt x="252" y="0"/>
                    </a:lnTo>
                    <a:lnTo>
                      <a:pt x="252" y="899"/>
                    </a:lnTo>
                    <a:lnTo>
                      <a:pt x="0" y="899"/>
                    </a:lnTo>
                    <a:lnTo>
                      <a:pt x="0" y="585"/>
                    </a:lnTo>
                    <a:lnTo>
                      <a:pt x="0"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1" name="Rectangle 109">
                <a:extLst>
                  <a:ext uri="{FF2B5EF4-FFF2-40B4-BE49-F238E27FC236}">
                    <a16:creationId xmlns:a16="http://schemas.microsoft.com/office/drawing/2014/main" id="{B3E58862-90F0-403E-8C85-62AC8DF73DE3}"/>
                  </a:ext>
                </a:extLst>
              </p:cNvPr>
              <p:cNvSpPr>
                <a:spLocks noChangeArrowheads="1"/>
              </p:cNvSpPr>
              <p:nvPr/>
            </p:nvSpPr>
            <p:spPr bwMode="auto">
              <a:xfrm>
                <a:off x="2138058" y="3179733"/>
                <a:ext cx="492889" cy="186438"/>
              </a:xfrm>
              <a:prstGeom prst="rect">
                <a:avLst/>
              </a:pr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2" name="Rectangle 110">
                <a:extLst>
                  <a:ext uri="{FF2B5EF4-FFF2-40B4-BE49-F238E27FC236}">
                    <a16:creationId xmlns:a16="http://schemas.microsoft.com/office/drawing/2014/main" id="{13FD7D22-439C-4A8B-A638-6E19255D6210}"/>
                  </a:ext>
                </a:extLst>
              </p:cNvPr>
              <p:cNvSpPr>
                <a:spLocks noChangeArrowheads="1"/>
              </p:cNvSpPr>
              <p:nvPr/>
            </p:nvSpPr>
            <p:spPr bwMode="auto">
              <a:xfrm>
                <a:off x="1626682" y="3067092"/>
                <a:ext cx="98578" cy="299078"/>
              </a:xfrm>
              <a:prstGeom prst="rect">
                <a:avLst/>
              </a:pr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32154072-629D-4E19-B7F2-35B8369F2F30}"/>
                  </a:ext>
                </a:extLst>
              </p:cNvPr>
              <p:cNvGrpSpPr/>
              <p:nvPr/>
            </p:nvGrpSpPr>
            <p:grpSpPr>
              <a:xfrm>
                <a:off x="1465464" y="3582857"/>
                <a:ext cx="194455" cy="3095076"/>
                <a:chOff x="6181383" y="3566479"/>
                <a:chExt cx="391585" cy="3110546"/>
              </a:xfrm>
            </p:grpSpPr>
            <p:sp>
              <p:nvSpPr>
                <p:cNvPr id="47" name="Rectangle 46">
                  <a:extLst>
                    <a:ext uri="{FF2B5EF4-FFF2-40B4-BE49-F238E27FC236}">
                      <a16:creationId xmlns:a16="http://schemas.microsoft.com/office/drawing/2014/main" id="{B5C047E7-CFDA-4A85-8EC2-2E1D3ED0D790}"/>
                    </a:ext>
                  </a:extLst>
                </p:cNvPr>
                <p:cNvSpPr/>
                <p:nvPr/>
              </p:nvSpPr>
              <p:spPr bwMode="auto">
                <a:xfrm>
                  <a:off x="6181383" y="3566479"/>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7E221FA4-DF70-4011-A049-F9D1D701D663}"/>
                    </a:ext>
                  </a:extLst>
                </p:cNvPr>
                <p:cNvSpPr/>
                <p:nvPr/>
              </p:nvSpPr>
              <p:spPr bwMode="auto">
                <a:xfrm>
                  <a:off x="6181383" y="3888998"/>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A05DA6A-D08F-457A-A095-D7DD23915443}"/>
                    </a:ext>
                  </a:extLst>
                </p:cNvPr>
                <p:cNvSpPr/>
                <p:nvPr/>
              </p:nvSpPr>
              <p:spPr bwMode="auto">
                <a:xfrm>
                  <a:off x="6181383" y="4211517"/>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EB683011-3A1D-401E-8753-79C59968459F}"/>
                    </a:ext>
                  </a:extLst>
                </p:cNvPr>
                <p:cNvSpPr/>
                <p:nvPr/>
              </p:nvSpPr>
              <p:spPr bwMode="auto">
                <a:xfrm>
                  <a:off x="6181383" y="4534036"/>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DE746EBA-6926-4202-B164-9E2536C8FB17}"/>
                    </a:ext>
                  </a:extLst>
                </p:cNvPr>
                <p:cNvSpPr/>
                <p:nvPr/>
              </p:nvSpPr>
              <p:spPr bwMode="auto">
                <a:xfrm>
                  <a:off x="6181383" y="4856555"/>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2E85476F-93B9-4DE2-BAA4-CC109C18992D}"/>
                    </a:ext>
                  </a:extLst>
                </p:cNvPr>
                <p:cNvSpPr/>
                <p:nvPr/>
              </p:nvSpPr>
              <p:spPr bwMode="auto">
                <a:xfrm>
                  <a:off x="6181383" y="5179074"/>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543245D3-AD60-49E5-8717-6A2D8657D9B4}"/>
                    </a:ext>
                  </a:extLst>
                </p:cNvPr>
                <p:cNvSpPr/>
                <p:nvPr/>
              </p:nvSpPr>
              <p:spPr bwMode="auto">
                <a:xfrm>
                  <a:off x="6181383" y="5501593"/>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954B16A3-CA8A-436B-B881-A963967BBD37}"/>
                    </a:ext>
                  </a:extLst>
                </p:cNvPr>
                <p:cNvSpPr/>
                <p:nvPr/>
              </p:nvSpPr>
              <p:spPr bwMode="auto">
                <a:xfrm>
                  <a:off x="6181383" y="5824112"/>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5773DB1D-5AE1-4516-8FEC-8BDA3B394C5B}"/>
                    </a:ext>
                  </a:extLst>
                </p:cNvPr>
                <p:cNvSpPr/>
                <p:nvPr/>
              </p:nvSpPr>
              <p:spPr bwMode="auto">
                <a:xfrm>
                  <a:off x="6181383" y="6146631"/>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55">
                  <a:extLst>
                    <a:ext uri="{FF2B5EF4-FFF2-40B4-BE49-F238E27FC236}">
                      <a16:creationId xmlns:a16="http://schemas.microsoft.com/office/drawing/2014/main" id="{B99E8498-FAB8-4ED8-A132-42F10868EDC7}"/>
                    </a:ext>
                  </a:extLst>
                </p:cNvPr>
                <p:cNvSpPr/>
                <p:nvPr/>
              </p:nvSpPr>
              <p:spPr bwMode="auto">
                <a:xfrm>
                  <a:off x="6181383" y="646914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8F2043DF-1C82-4D35-B93A-29E1EE9257DA}"/>
                  </a:ext>
                </a:extLst>
              </p:cNvPr>
              <p:cNvGrpSpPr/>
              <p:nvPr/>
            </p:nvGrpSpPr>
            <p:grpSpPr>
              <a:xfrm>
                <a:off x="1794585" y="3582857"/>
                <a:ext cx="194455" cy="3095076"/>
                <a:chOff x="6665658" y="3566479"/>
                <a:chExt cx="391585" cy="3110546"/>
              </a:xfrm>
            </p:grpSpPr>
            <p:sp>
              <p:nvSpPr>
                <p:cNvPr id="37" name="Rectangle 36">
                  <a:extLst>
                    <a:ext uri="{FF2B5EF4-FFF2-40B4-BE49-F238E27FC236}">
                      <a16:creationId xmlns:a16="http://schemas.microsoft.com/office/drawing/2014/main" id="{C5F59DE7-AB6E-4295-BE01-A7F566EBBB4A}"/>
                    </a:ext>
                  </a:extLst>
                </p:cNvPr>
                <p:cNvSpPr/>
                <p:nvPr/>
              </p:nvSpPr>
              <p:spPr bwMode="auto">
                <a:xfrm>
                  <a:off x="6665658" y="3566479"/>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B5B883C0-AD91-48C5-BDD8-009965FD5974}"/>
                    </a:ext>
                  </a:extLst>
                </p:cNvPr>
                <p:cNvSpPr/>
                <p:nvPr/>
              </p:nvSpPr>
              <p:spPr bwMode="auto">
                <a:xfrm>
                  <a:off x="6665658" y="3888998"/>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661954B-B079-4670-911F-05830707A807}"/>
                    </a:ext>
                  </a:extLst>
                </p:cNvPr>
                <p:cNvSpPr/>
                <p:nvPr/>
              </p:nvSpPr>
              <p:spPr bwMode="auto">
                <a:xfrm>
                  <a:off x="6665658" y="421151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EA576EC7-3F75-424F-B012-F0A2EFEB816E}"/>
                    </a:ext>
                  </a:extLst>
                </p:cNvPr>
                <p:cNvSpPr/>
                <p:nvPr/>
              </p:nvSpPr>
              <p:spPr bwMode="auto">
                <a:xfrm>
                  <a:off x="6665658" y="4534036"/>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45A5C41D-9CC7-40B4-8A25-1A8F73A90B8D}"/>
                    </a:ext>
                  </a:extLst>
                </p:cNvPr>
                <p:cNvSpPr/>
                <p:nvPr/>
              </p:nvSpPr>
              <p:spPr bwMode="auto">
                <a:xfrm>
                  <a:off x="6665658" y="4856555"/>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EF6C6CDC-BE15-44CA-9A6E-9793F971F81C}"/>
                    </a:ext>
                  </a:extLst>
                </p:cNvPr>
                <p:cNvSpPr/>
                <p:nvPr/>
              </p:nvSpPr>
              <p:spPr bwMode="auto">
                <a:xfrm>
                  <a:off x="6665658" y="5179074"/>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54192F0D-3E9B-4F0B-8890-555A2EAEBD91}"/>
                    </a:ext>
                  </a:extLst>
                </p:cNvPr>
                <p:cNvSpPr/>
                <p:nvPr/>
              </p:nvSpPr>
              <p:spPr bwMode="auto">
                <a:xfrm>
                  <a:off x="6665658" y="5501593"/>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FF2D9635-21A7-4A0D-B390-7570D50309B4}"/>
                    </a:ext>
                  </a:extLst>
                </p:cNvPr>
                <p:cNvSpPr/>
                <p:nvPr/>
              </p:nvSpPr>
              <p:spPr bwMode="auto">
                <a:xfrm>
                  <a:off x="6665658" y="5824112"/>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723EC1B9-BFAF-43FD-A677-9007466986DD}"/>
                    </a:ext>
                  </a:extLst>
                </p:cNvPr>
                <p:cNvSpPr/>
                <p:nvPr/>
              </p:nvSpPr>
              <p:spPr bwMode="auto">
                <a:xfrm>
                  <a:off x="6665658" y="6146631"/>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65888AB2-645E-4A8A-A479-D5A05DDA2423}"/>
                    </a:ext>
                  </a:extLst>
                </p:cNvPr>
                <p:cNvSpPr/>
                <p:nvPr/>
              </p:nvSpPr>
              <p:spPr bwMode="auto">
                <a:xfrm>
                  <a:off x="6665658" y="6469147"/>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A27FF6F0-28C2-4E54-A3F6-759CB47047CA}"/>
                  </a:ext>
                </a:extLst>
              </p:cNvPr>
              <p:cNvGrpSpPr/>
              <p:nvPr/>
            </p:nvGrpSpPr>
            <p:grpSpPr>
              <a:xfrm>
                <a:off x="2114563" y="3582857"/>
                <a:ext cx="194455" cy="3095076"/>
                <a:chOff x="7136481" y="3566479"/>
                <a:chExt cx="391585" cy="3110546"/>
              </a:xfrm>
            </p:grpSpPr>
            <p:sp>
              <p:nvSpPr>
                <p:cNvPr id="27" name="Rectangle 26">
                  <a:extLst>
                    <a:ext uri="{FF2B5EF4-FFF2-40B4-BE49-F238E27FC236}">
                      <a16:creationId xmlns:a16="http://schemas.microsoft.com/office/drawing/2014/main" id="{AD86924B-ADAC-4B71-8A69-B68A6DBF0F73}"/>
                    </a:ext>
                  </a:extLst>
                </p:cNvPr>
                <p:cNvSpPr/>
                <p:nvPr/>
              </p:nvSpPr>
              <p:spPr bwMode="auto">
                <a:xfrm>
                  <a:off x="7136481" y="3566479"/>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DF431A43-E3F1-4292-B117-9115C53EEE9F}"/>
                    </a:ext>
                  </a:extLst>
                </p:cNvPr>
                <p:cNvSpPr/>
                <p:nvPr/>
              </p:nvSpPr>
              <p:spPr bwMode="auto">
                <a:xfrm>
                  <a:off x="7136481" y="3888998"/>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99998ED1-48E4-4076-8789-61E9C4B09F75}"/>
                    </a:ext>
                  </a:extLst>
                </p:cNvPr>
                <p:cNvSpPr/>
                <p:nvPr/>
              </p:nvSpPr>
              <p:spPr bwMode="auto">
                <a:xfrm>
                  <a:off x="7136481" y="421151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494655B0-B151-45F6-A8D8-9437FE51E3AD}"/>
                    </a:ext>
                  </a:extLst>
                </p:cNvPr>
                <p:cNvSpPr/>
                <p:nvPr/>
              </p:nvSpPr>
              <p:spPr bwMode="auto">
                <a:xfrm>
                  <a:off x="7136481" y="4534036"/>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FA9AAC83-1C67-4ED0-8B5D-1E1EEB0CBDA9}"/>
                    </a:ext>
                  </a:extLst>
                </p:cNvPr>
                <p:cNvSpPr/>
                <p:nvPr/>
              </p:nvSpPr>
              <p:spPr bwMode="auto">
                <a:xfrm>
                  <a:off x="7136481" y="4856555"/>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55A87F7-C0C1-419E-9376-C19AE38BFB18}"/>
                    </a:ext>
                  </a:extLst>
                </p:cNvPr>
                <p:cNvSpPr/>
                <p:nvPr/>
              </p:nvSpPr>
              <p:spPr bwMode="auto">
                <a:xfrm>
                  <a:off x="7136481" y="5179074"/>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61CAFA88-A2FE-4E0E-A7A8-A39E9BDC0814}"/>
                    </a:ext>
                  </a:extLst>
                </p:cNvPr>
                <p:cNvSpPr/>
                <p:nvPr/>
              </p:nvSpPr>
              <p:spPr bwMode="auto">
                <a:xfrm>
                  <a:off x="7136481" y="5501593"/>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89A92965-F766-4E2E-9D03-5CB8CF54EE21}"/>
                    </a:ext>
                  </a:extLst>
                </p:cNvPr>
                <p:cNvSpPr/>
                <p:nvPr/>
              </p:nvSpPr>
              <p:spPr bwMode="auto">
                <a:xfrm>
                  <a:off x="7136481" y="5824112"/>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D02EF6BD-147B-4F19-8B04-FA34F4A1012B}"/>
                    </a:ext>
                  </a:extLst>
                </p:cNvPr>
                <p:cNvSpPr/>
                <p:nvPr/>
              </p:nvSpPr>
              <p:spPr bwMode="auto">
                <a:xfrm>
                  <a:off x="7136481" y="6146631"/>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80A4FA3F-544A-4A1B-BDC4-4AB950ED0633}"/>
                    </a:ext>
                  </a:extLst>
                </p:cNvPr>
                <p:cNvSpPr/>
                <p:nvPr/>
              </p:nvSpPr>
              <p:spPr bwMode="auto">
                <a:xfrm>
                  <a:off x="7136481" y="646914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E7A2DE0C-E659-49FF-94EE-2D1D0D681EEC}"/>
                  </a:ext>
                </a:extLst>
              </p:cNvPr>
              <p:cNvGrpSpPr/>
              <p:nvPr/>
            </p:nvGrpSpPr>
            <p:grpSpPr>
              <a:xfrm>
                <a:off x="2443684" y="3582857"/>
                <a:ext cx="194455" cy="3095076"/>
                <a:chOff x="7620755" y="3566479"/>
                <a:chExt cx="391585" cy="3110546"/>
              </a:xfrm>
            </p:grpSpPr>
            <p:sp>
              <p:nvSpPr>
                <p:cNvPr id="17" name="Rectangle 16">
                  <a:extLst>
                    <a:ext uri="{FF2B5EF4-FFF2-40B4-BE49-F238E27FC236}">
                      <a16:creationId xmlns:a16="http://schemas.microsoft.com/office/drawing/2014/main" id="{4326FB2A-849A-4D50-A698-CC9B43C98573}"/>
                    </a:ext>
                  </a:extLst>
                </p:cNvPr>
                <p:cNvSpPr/>
                <p:nvPr/>
              </p:nvSpPr>
              <p:spPr bwMode="auto">
                <a:xfrm>
                  <a:off x="7620755" y="3566479"/>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258ED049-9370-4026-A5FD-B42F3692C090}"/>
                    </a:ext>
                  </a:extLst>
                </p:cNvPr>
                <p:cNvSpPr/>
                <p:nvPr/>
              </p:nvSpPr>
              <p:spPr bwMode="auto">
                <a:xfrm>
                  <a:off x="7620755" y="3888998"/>
                  <a:ext cx="391585" cy="207878"/>
                </a:xfrm>
                <a:prstGeom prst="rect">
                  <a:avLst/>
                </a:prstGeom>
                <a:solidFill>
                  <a:schemeClr val="accent2">
                    <a:lumMod val="50000"/>
                    <a:alpha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9CB916F1-C1B6-4C7D-A477-2A4AE6C8ACB6}"/>
                    </a:ext>
                  </a:extLst>
                </p:cNvPr>
                <p:cNvSpPr/>
                <p:nvPr/>
              </p:nvSpPr>
              <p:spPr bwMode="auto">
                <a:xfrm>
                  <a:off x="7620755" y="421151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CE409316-1839-4A74-9E41-56F1F27C7983}"/>
                    </a:ext>
                  </a:extLst>
                </p:cNvPr>
                <p:cNvSpPr/>
                <p:nvPr/>
              </p:nvSpPr>
              <p:spPr bwMode="auto">
                <a:xfrm>
                  <a:off x="7620755" y="4534036"/>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2987199A-5406-437C-9C25-0B28F198EFE1}"/>
                    </a:ext>
                  </a:extLst>
                </p:cNvPr>
                <p:cNvSpPr/>
                <p:nvPr/>
              </p:nvSpPr>
              <p:spPr bwMode="auto">
                <a:xfrm>
                  <a:off x="7620755" y="4856555"/>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E40344B4-A1F2-4BCE-A831-0705A3E98A23}"/>
                    </a:ext>
                  </a:extLst>
                </p:cNvPr>
                <p:cNvSpPr/>
                <p:nvPr/>
              </p:nvSpPr>
              <p:spPr bwMode="auto">
                <a:xfrm>
                  <a:off x="7620755" y="5179074"/>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71753343-8BAF-4896-9F4D-5774A2F839DD}"/>
                    </a:ext>
                  </a:extLst>
                </p:cNvPr>
                <p:cNvSpPr/>
                <p:nvPr/>
              </p:nvSpPr>
              <p:spPr bwMode="auto">
                <a:xfrm>
                  <a:off x="7620755" y="5501593"/>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13D7EFB-65BF-46C0-BB8F-CE2AA2EABDAC}"/>
                    </a:ext>
                  </a:extLst>
                </p:cNvPr>
                <p:cNvSpPr/>
                <p:nvPr/>
              </p:nvSpPr>
              <p:spPr bwMode="auto">
                <a:xfrm>
                  <a:off x="7620755" y="5824112"/>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4826E97-B83D-40CE-A4BD-2687495582FF}"/>
                    </a:ext>
                  </a:extLst>
                </p:cNvPr>
                <p:cNvSpPr/>
                <p:nvPr/>
              </p:nvSpPr>
              <p:spPr bwMode="auto">
                <a:xfrm>
                  <a:off x="7620755" y="6146631"/>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A0A5F57-C02E-4CB5-B48F-0AF703619120}"/>
                    </a:ext>
                  </a:extLst>
                </p:cNvPr>
                <p:cNvSpPr/>
                <p:nvPr/>
              </p:nvSpPr>
              <p:spPr bwMode="auto">
                <a:xfrm>
                  <a:off x="7620755" y="6469147"/>
                  <a:ext cx="391585" cy="20787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57" name="Freeform: Shape 56">
              <a:extLst>
                <a:ext uri="{FF2B5EF4-FFF2-40B4-BE49-F238E27FC236}">
                  <a16:creationId xmlns:a16="http://schemas.microsoft.com/office/drawing/2014/main" id="{84568B55-5EC5-42EC-B777-76823871265C}"/>
                </a:ext>
              </a:extLst>
            </p:cNvPr>
            <p:cNvSpPr/>
            <p:nvPr/>
          </p:nvSpPr>
          <p:spPr bwMode="auto">
            <a:xfrm flipH="1">
              <a:off x="925357" y="1601788"/>
              <a:ext cx="1604526" cy="524172"/>
            </a:xfrm>
            <a:custGeom>
              <a:avLst/>
              <a:gdLst>
                <a:gd name="connsiteX0" fmla="*/ 0 w 1821625"/>
                <a:gd name="connsiteY0" fmla="*/ 0 h 690818"/>
                <a:gd name="connsiteX1" fmla="*/ 1821625 w 1821625"/>
                <a:gd name="connsiteY1" fmla="*/ 0 h 690818"/>
                <a:gd name="connsiteX2" fmla="*/ 1821625 w 1821625"/>
                <a:gd name="connsiteY2" fmla="*/ 528944 h 690818"/>
                <a:gd name="connsiteX3" fmla="*/ 387381 w 1821625"/>
                <a:gd name="connsiteY3" fmla="*/ 528944 h 690818"/>
                <a:gd name="connsiteX4" fmla="*/ 196992 w 1821625"/>
                <a:gd name="connsiteY4" fmla="*/ 690818 h 690818"/>
                <a:gd name="connsiteX5" fmla="*/ 196992 w 1821625"/>
                <a:gd name="connsiteY5" fmla="*/ 528944 h 690818"/>
                <a:gd name="connsiteX6" fmla="*/ 0 w 1821625"/>
                <a:gd name="connsiteY6" fmla="*/ 528944 h 690818"/>
                <a:gd name="connsiteX7" fmla="*/ 0 w 1821625"/>
                <a:gd name="connsiteY7" fmla="*/ 0 h 6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625" h="690818">
                  <a:moveTo>
                    <a:pt x="0" y="0"/>
                  </a:moveTo>
                  <a:lnTo>
                    <a:pt x="1821625" y="0"/>
                  </a:lnTo>
                  <a:lnTo>
                    <a:pt x="1821625" y="528944"/>
                  </a:lnTo>
                  <a:lnTo>
                    <a:pt x="387381" y="528944"/>
                  </a:lnTo>
                  <a:lnTo>
                    <a:pt x="196992" y="690818"/>
                  </a:lnTo>
                  <a:lnTo>
                    <a:pt x="196992" y="528944"/>
                  </a:lnTo>
                  <a:lnTo>
                    <a:pt x="0" y="528944"/>
                  </a:lnTo>
                  <a:lnTo>
                    <a:pt x="0" y="0"/>
                  </a:lnTo>
                  <a:close/>
                </a:path>
              </a:pathLst>
            </a:cu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200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Implement</a:t>
              </a:r>
            </a:p>
          </p:txBody>
        </p:sp>
        <p:sp>
          <p:nvSpPr>
            <p:cNvPr id="210" name="Rectangle 209">
              <a:extLst>
                <a:ext uri="{FF2B5EF4-FFF2-40B4-BE49-F238E27FC236}">
                  <a16:creationId xmlns:a16="http://schemas.microsoft.com/office/drawing/2014/main" id="{53C79426-AC8A-4768-A7FC-71CE65D09A1A}"/>
                </a:ext>
              </a:extLst>
            </p:cNvPr>
            <p:cNvSpPr/>
            <p:nvPr/>
          </p:nvSpPr>
          <p:spPr>
            <a:xfrm>
              <a:off x="307227" y="2090405"/>
              <a:ext cx="2840786" cy="738664"/>
            </a:xfrm>
            <a:prstGeom prst="rect">
              <a:avLst/>
            </a:prstGeom>
          </p:spPr>
          <p:txBody>
            <a:bodyPr wrap="square" lIns="0" tIns="0" rIns="0" bIns="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Facilitate </a:t>
              </a:r>
              <a:r>
                <a:rPr kumimoji="0" lang="en-US" sz="1400" b="0" i="0" u="sng"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integration</a:t>
              </a:r>
              <a: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 of Microsoft Cloud for Financial Services</a:t>
              </a:r>
              <a:b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br>
              <a: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specific to each customer’s needs</a:t>
              </a:r>
              <a:b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br>
              <a:r>
                <a:rPr kumimoji="0" lang="en-US" sz="1400" b="0" i="0" u="none" strike="noStrike" kern="1200" cap="none" spc="0" normalizeH="0" baseline="0" noProof="0">
                  <a:ln>
                    <a:noFill/>
                  </a:ln>
                  <a:solidFill>
                    <a:srgbClr val="737373"/>
                  </a:solidFill>
                  <a:effectLst/>
                  <a:uLnTx/>
                  <a:uFillTx/>
                  <a:latin typeface="Segoe UI Semibold"/>
                  <a:ea typeface="+mn-ea"/>
                  <a:cs typeface="Segoe UI Semibold" panose="020B0702040204020203" pitchFamily="34" charset="0"/>
                </a:rPr>
                <a:t>and environment</a:t>
              </a:r>
            </a:p>
          </p:txBody>
        </p:sp>
        <p:grpSp>
          <p:nvGrpSpPr>
            <p:cNvPr id="225" name="Group 224">
              <a:extLst>
                <a:ext uri="{FF2B5EF4-FFF2-40B4-BE49-F238E27FC236}">
                  <a16:creationId xmlns:a16="http://schemas.microsoft.com/office/drawing/2014/main" id="{29387494-B0F6-4BD1-AA18-203286CF2A15}"/>
                </a:ext>
              </a:extLst>
            </p:cNvPr>
            <p:cNvGrpSpPr/>
            <p:nvPr/>
          </p:nvGrpSpPr>
          <p:grpSpPr>
            <a:xfrm>
              <a:off x="1444156" y="913753"/>
              <a:ext cx="566928" cy="566928"/>
              <a:chOff x="381643" y="878547"/>
              <a:chExt cx="566928" cy="566928"/>
            </a:xfrm>
          </p:grpSpPr>
          <p:sp>
            <p:nvSpPr>
              <p:cNvPr id="215" name="Oval 214">
                <a:extLst>
                  <a:ext uri="{FF2B5EF4-FFF2-40B4-BE49-F238E27FC236}">
                    <a16:creationId xmlns:a16="http://schemas.microsoft.com/office/drawing/2014/main" id="{90EDF190-F182-435F-B374-54C4EAA421EF}"/>
                  </a:ext>
                </a:extLst>
              </p:cNvPr>
              <p:cNvSpPr>
                <a:spLocks/>
              </p:cNvSpPr>
              <p:nvPr/>
            </p:nvSpPr>
            <p:spPr bwMode="auto">
              <a:xfrm>
                <a:off x="381643" y="878547"/>
                <a:ext cx="566928" cy="566928"/>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217" name="Oval 216">
                <a:extLst>
                  <a:ext uri="{FF2B5EF4-FFF2-40B4-BE49-F238E27FC236}">
                    <a16:creationId xmlns:a16="http://schemas.microsoft.com/office/drawing/2014/main" id="{18D79FF2-E100-4F67-9AE1-765D0836110E}"/>
                  </a:ext>
                </a:extLst>
              </p:cNvPr>
              <p:cNvSpPr>
                <a:spLocks/>
              </p:cNvSpPr>
              <p:nvPr/>
            </p:nvSpPr>
            <p:spPr bwMode="auto">
              <a:xfrm>
                <a:off x="410504" y="907408"/>
                <a:ext cx="509207" cy="509207"/>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61" name="Group 60" descr="Dynamics 365 Guides, HoloLens Guides &#10;">
                <a:extLst>
                  <a:ext uri="{FF2B5EF4-FFF2-40B4-BE49-F238E27FC236}">
                    <a16:creationId xmlns:a16="http://schemas.microsoft.com/office/drawing/2014/main" id="{574E6315-9E1D-4346-9281-CEDCD92F661F}"/>
                  </a:ext>
                </a:extLst>
              </p:cNvPr>
              <p:cNvGrpSpPr>
                <a:grpSpLocks noChangeAspect="1"/>
              </p:cNvGrpSpPr>
              <p:nvPr/>
            </p:nvGrpSpPr>
            <p:grpSpPr>
              <a:xfrm>
                <a:off x="543575" y="1025717"/>
                <a:ext cx="243081" cy="272585"/>
                <a:chOff x="1474677" y="2437"/>
                <a:chExt cx="1319815" cy="1480047"/>
              </a:xfrm>
            </p:grpSpPr>
            <p:sp>
              <p:nvSpPr>
                <p:cNvPr id="62" name="Freeform: Shape 61">
                  <a:extLst>
                    <a:ext uri="{FF2B5EF4-FFF2-40B4-BE49-F238E27FC236}">
                      <a16:creationId xmlns:a16="http://schemas.microsoft.com/office/drawing/2014/main" id="{0204495F-3759-4B54-933C-7A21317B094D}"/>
                    </a:ext>
                    <a:ext uri="{C183D7F6-B498-43B3-948B-1728B52AA6E4}">
                      <adec:decorative xmlns:adec="http://schemas.microsoft.com/office/drawing/2017/decorative" val="1"/>
                    </a:ext>
                  </a:extLst>
                </p:cNvPr>
                <p:cNvSpPr/>
                <p:nvPr/>
              </p:nvSpPr>
              <p:spPr bwMode="auto">
                <a:xfrm rot="4500000">
                  <a:off x="1450736" y="647868"/>
                  <a:ext cx="237576" cy="189693"/>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3" name="Freeform: Shape 62">
                  <a:extLst>
                    <a:ext uri="{FF2B5EF4-FFF2-40B4-BE49-F238E27FC236}">
                      <a16:creationId xmlns:a16="http://schemas.microsoft.com/office/drawing/2014/main" id="{371645C7-07DC-4C84-AA89-6CE8EAC6E94C}"/>
                    </a:ext>
                    <a:ext uri="{C183D7F6-B498-43B3-948B-1728B52AA6E4}">
                      <adec:decorative xmlns:adec="http://schemas.microsoft.com/office/drawing/2017/decorative" val="1"/>
                    </a:ext>
                  </a:extLst>
                </p:cNvPr>
                <p:cNvSpPr/>
                <p:nvPr/>
              </p:nvSpPr>
              <p:spPr bwMode="auto">
                <a:xfrm rot="4500000">
                  <a:off x="1583012" y="1005523"/>
                  <a:ext cx="159476" cy="192807"/>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4" name="Freeform: Shape 63">
                  <a:extLst>
                    <a:ext uri="{FF2B5EF4-FFF2-40B4-BE49-F238E27FC236}">
                      <a16:creationId xmlns:a16="http://schemas.microsoft.com/office/drawing/2014/main" id="{149CE9CB-FA3E-4C2A-9540-383789A1D743}"/>
                    </a:ext>
                    <a:ext uri="{C183D7F6-B498-43B3-948B-1728B52AA6E4}">
                      <adec:decorative xmlns:adec="http://schemas.microsoft.com/office/drawing/2017/decorative" val="1"/>
                    </a:ext>
                  </a:extLst>
                </p:cNvPr>
                <p:cNvSpPr/>
                <p:nvPr/>
              </p:nvSpPr>
              <p:spPr bwMode="auto">
                <a:xfrm rot="4500000">
                  <a:off x="1751987" y="1203673"/>
                  <a:ext cx="206992" cy="203845"/>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wrench">
                  <a:extLst>
                    <a:ext uri="{FF2B5EF4-FFF2-40B4-BE49-F238E27FC236}">
                      <a16:creationId xmlns:a16="http://schemas.microsoft.com/office/drawing/2014/main" id="{1365446F-9ADC-4F65-BA45-4EB75AD165B5}"/>
                    </a:ext>
                    <a:ext uri="{C183D7F6-B498-43B3-948B-1728B52AA6E4}">
                      <adec:decorative xmlns:adec="http://schemas.microsoft.com/office/drawing/2017/decorative" val="1"/>
                    </a:ext>
                  </a:extLst>
                </p:cNvPr>
                <p:cNvSpPr>
                  <a:spLocks/>
                </p:cNvSpPr>
                <p:nvPr/>
              </p:nvSpPr>
              <p:spPr bwMode="auto">
                <a:xfrm rot="2700000">
                  <a:off x="1339110" y="332421"/>
                  <a:ext cx="1124386" cy="464418"/>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5DF7597-91AC-4026-A893-26F989298EEE}"/>
                    </a:ext>
                    <a:ext uri="{C183D7F6-B498-43B3-948B-1728B52AA6E4}">
                      <adec:decorative xmlns:adec="http://schemas.microsoft.com/office/drawing/2017/decorative" val="1"/>
                    </a:ext>
                  </a:extLst>
                </p:cNvPr>
                <p:cNvSpPr/>
                <p:nvPr/>
              </p:nvSpPr>
              <p:spPr bwMode="auto">
                <a:xfrm rot="17100000">
                  <a:off x="1622041"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269" name="Group 268">
            <a:extLst>
              <a:ext uri="{FF2B5EF4-FFF2-40B4-BE49-F238E27FC236}">
                <a16:creationId xmlns:a16="http://schemas.microsoft.com/office/drawing/2014/main" id="{452EDDD5-47FB-4080-BADD-A925D622D52E}"/>
              </a:ext>
            </a:extLst>
          </p:cNvPr>
          <p:cNvGrpSpPr/>
          <p:nvPr/>
        </p:nvGrpSpPr>
        <p:grpSpPr>
          <a:xfrm>
            <a:off x="5203079" y="849721"/>
            <a:ext cx="2153683" cy="5597317"/>
            <a:chOff x="6785097" y="913753"/>
            <a:chExt cx="2153683" cy="5597317"/>
          </a:xfrm>
        </p:grpSpPr>
        <p:grpSp>
          <p:nvGrpSpPr>
            <p:cNvPr id="126" name="Group 125">
              <a:extLst>
                <a:ext uri="{FF2B5EF4-FFF2-40B4-BE49-F238E27FC236}">
                  <a16:creationId xmlns:a16="http://schemas.microsoft.com/office/drawing/2014/main" id="{699A6AD5-62C2-4BCE-B58F-DF0727D8AAD3}"/>
                </a:ext>
              </a:extLst>
            </p:cNvPr>
            <p:cNvGrpSpPr/>
            <p:nvPr/>
          </p:nvGrpSpPr>
          <p:grpSpPr>
            <a:xfrm>
              <a:off x="7022231" y="3121550"/>
              <a:ext cx="1679423" cy="3389520"/>
              <a:chOff x="7356051" y="3606542"/>
              <a:chExt cx="1808656" cy="3251420"/>
            </a:xfrm>
          </p:grpSpPr>
          <p:sp>
            <p:nvSpPr>
              <p:cNvPr id="127" name="Rectangle 382">
                <a:extLst>
                  <a:ext uri="{FF2B5EF4-FFF2-40B4-BE49-F238E27FC236}">
                    <a16:creationId xmlns:a16="http://schemas.microsoft.com/office/drawing/2014/main" id="{AC0A54FE-C43C-46D2-B4DC-22ADD69C1E67}"/>
                  </a:ext>
                </a:extLst>
              </p:cNvPr>
              <p:cNvSpPr>
                <a:spLocks noChangeArrowheads="1"/>
              </p:cNvSpPr>
              <p:nvPr/>
            </p:nvSpPr>
            <p:spPr bwMode="auto">
              <a:xfrm flipH="1">
                <a:off x="8541636" y="5828859"/>
                <a:ext cx="623070" cy="1029102"/>
              </a:xfrm>
              <a:prstGeom prst="rect">
                <a:avLst/>
              </a:prstGeom>
              <a:solidFill>
                <a:srgbClr val="603BA1"/>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28" name="Freeform 384">
                <a:extLst>
                  <a:ext uri="{FF2B5EF4-FFF2-40B4-BE49-F238E27FC236}">
                    <a16:creationId xmlns:a16="http://schemas.microsoft.com/office/drawing/2014/main" id="{880A7015-A755-4BB7-93A1-68BAFE57A4C9}"/>
                  </a:ext>
                </a:extLst>
              </p:cNvPr>
              <p:cNvSpPr>
                <a:spLocks/>
              </p:cNvSpPr>
              <p:nvPr/>
            </p:nvSpPr>
            <p:spPr bwMode="auto">
              <a:xfrm flipH="1">
                <a:off x="8521048" y="5850004"/>
                <a:ext cx="643659" cy="1007958"/>
              </a:xfrm>
              <a:custGeom>
                <a:avLst/>
                <a:gdLst>
                  <a:gd name="T0" fmla="*/ 0 w 105"/>
                  <a:gd name="T1" fmla="*/ 143 h 143"/>
                  <a:gd name="T2" fmla="*/ 105 w 105"/>
                  <a:gd name="T3" fmla="*/ 143 h 143"/>
                  <a:gd name="T4" fmla="*/ 105 w 105"/>
                  <a:gd name="T5" fmla="*/ 0 h 143"/>
                  <a:gd name="T6" fmla="*/ 0 w 105"/>
                  <a:gd name="T7" fmla="*/ 143 h 143"/>
                </a:gdLst>
                <a:ahLst/>
                <a:cxnLst>
                  <a:cxn ang="0">
                    <a:pos x="T0" y="T1"/>
                  </a:cxn>
                  <a:cxn ang="0">
                    <a:pos x="T2" y="T3"/>
                  </a:cxn>
                  <a:cxn ang="0">
                    <a:pos x="T4" y="T5"/>
                  </a:cxn>
                  <a:cxn ang="0">
                    <a:pos x="T6" y="T7"/>
                  </a:cxn>
                </a:cxnLst>
                <a:rect l="0" t="0" r="r" b="b"/>
                <a:pathLst>
                  <a:path w="105" h="143">
                    <a:moveTo>
                      <a:pt x="0" y="143"/>
                    </a:moveTo>
                    <a:lnTo>
                      <a:pt x="105" y="143"/>
                    </a:lnTo>
                    <a:lnTo>
                      <a:pt x="105" y="0"/>
                    </a:lnTo>
                    <a:lnTo>
                      <a:pt x="0" y="143"/>
                    </a:lnTo>
                    <a:close/>
                  </a:path>
                </a:pathLst>
              </a:custGeom>
              <a:solidFill>
                <a:schemeClr val="accent5">
                  <a:lumMod val="75000"/>
                  <a:alpha val="38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29" name="Rectangle 397">
                <a:extLst>
                  <a:ext uri="{FF2B5EF4-FFF2-40B4-BE49-F238E27FC236}">
                    <a16:creationId xmlns:a16="http://schemas.microsoft.com/office/drawing/2014/main" id="{492075F5-44C1-473F-B6DA-79FE1FE22C96}"/>
                  </a:ext>
                </a:extLst>
              </p:cNvPr>
              <p:cNvSpPr>
                <a:spLocks noChangeArrowheads="1"/>
              </p:cNvSpPr>
              <p:nvPr/>
            </p:nvSpPr>
            <p:spPr bwMode="auto">
              <a:xfrm flipH="1">
                <a:off x="9005325" y="6033268"/>
                <a:ext cx="91953" cy="6319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30" name="Rectangle 420">
                <a:extLst>
                  <a:ext uri="{FF2B5EF4-FFF2-40B4-BE49-F238E27FC236}">
                    <a16:creationId xmlns:a16="http://schemas.microsoft.com/office/drawing/2014/main" id="{557A1A42-8755-4C96-BFB0-4C8E0BF4FA5A}"/>
                  </a:ext>
                </a:extLst>
              </p:cNvPr>
              <p:cNvSpPr>
                <a:spLocks noChangeArrowheads="1"/>
              </p:cNvSpPr>
              <p:nvPr/>
            </p:nvSpPr>
            <p:spPr bwMode="auto">
              <a:xfrm flipH="1">
                <a:off x="8790770" y="6033268"/>
                <a:ext cx="91953" cy="6319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31" name="Rectangle 421">
                <a:extLst>
                  <a:ext uri="{FF2B5EF4-FFF2-40B4-BE49-F238E27FC236}">
                    <a16:creationId xmlns:a16="http://schemas.microsoft.com/office/drawing/2014/main" id="{D076D1D3-A31F-46B7-905F-305F31B396BC}"/>
                  </a:ext>
                </a:extLst>
              </p:cNvPr>
              <p:cNvSpPr>
                <a:spLocks noChangeArrowheads="1"/>
              </p:cNvSpPr>
              <p:nvPr/>
            </p:nvSpPr>
            <p:spPr bwMode="auto">
              <a:xfrm flipH="1">
                <a:off x="8588481" y="6033268"/>
                <a:ext cx="91953" cy="6319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29E5C205-D553-4E27-9F13-50ED56DE73F2}"/>
                  </a:ext>
                </a:extLst>
              </p:cNvPr>
              <p:cNvSpPr>
                <a:spLocks noChangeArrowheads="1"/>
              </p:cNvSpPr>
              <p:nvPr/>
            </p:nvSpPr>
            <p:spPr bwMode="auto">
              <a:xfrm>
                <a:off x="7494614" y="3606547"/>
                <a:ext cx="873591" cy="245983"/>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3" name="Rectangle 132">
                <a:extLst>
                  <a:ext uri="{FF2B5EF4-FFF2-40B4-BE49-F238E27FC236}">
                    <a16:creationId xmlns:a16="http://schemas.microsoft.com/office/drawing/2014/main" id="{600F0BFB-A184-478D-B988-BAD42E9A0D62}"/>
                  </a:ext>
                </a:extLst>
              </p:cNvPr>
              <p:cNvSpPr>
                <a:spLocks noChangeArrowheads="1"/>
              </p:cNvSpPr>
              <p:nvPr/>
            </p:nvSpPr>
            <p:spPr bwMode="auto">
              <a:xfrm>
                <a:off x="7356051" y="3852528"/>
                <a:ext cx="1185586" cy="3005430"/>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34" name="Group 133">
                <a:extLst>
                  <a:ext uri="{FF2B5EF4-FFF2-40B4-BE49-F238E27FC236}">
                    <a16:creationId xmlns:a16="http://schemas.microsoft.com/office/drawing/2014/main" id="{5075BB92-9443-4921-8059-867568AC53E8}"/>
                  </a:ext>
                </a:extLst>
              </p:cNvPr>
              <p:cNvGrpSpPr/>
              <p:nvPr/>
            </p:nvGrpSpPr>
            <p:grpSpPr>
              <a:xfrm>
                <a:off x="7527681" y="4064955"/>
                <a:ext cx="842393" cy="2597805"/>
                <a:chOff x="8052309" y="3477867"/>
                <a:chExt cx="836269" cy="2910801"/>
              </a:xfrm>
            </p:grpSpPr>
            <p:sp>
              <p:nvSpPr>
                <p:cNvPr id="137" name="Rectangle 136">
                  <a:extLst>
                    <a:ext uri="{FF2B5EF4-FFF2-40B4-BE49-F238E27FC236}">
                      <a16:creationId xmlns:a16="http://schemas.microsoft.com/office/drawing/2014/main" id="{63CCBDB8-CB94-415E-8268-5478ED4EDB00}"/>
                    </a:ext>
                  </a:extLst>
                </p:cNvPr>
                <p:cNvSpPr>
                  <a:spLocks noChangeArrowheads="1"/>
                </p:cNvSpPr>
                <p:nvPr userDrawn="1"/>
              </p:nvSpPr>
              <p:spPr bwMode="auto">
                <a:xfrm>
                  <a:off x="8052309" y="3477867"/>
                  <a:ext cx="123892" cy="29108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8" name="Rectangle 137">
                  <a:extLst>
                    <a:ext uri="{FF2B5EF4-FFF2-40B4-BE49-F238E27FC236}">
                      <a16:creationId xmlns:a16="http://schemas.microsoft.com/office/drawing/2014/main" id="{9D6C12B3-22B2-4AA3-9016-62CB508555BC}"/>
                    </a:ext>
                  </a:extLst>
                </p:cNvPr>
                <p:cNvSpPr>
                  <a:spLocks noChangeArrowheads="1"/>
                </p:cNvSpPr>
                <p:nvPr userDrawn="1"/>
              </p:nvSpPr>
              <p:spPr bwMode="auto">
                <a:xfrm>
                  <a:off x="8292346" y="3477867"/>
                  <a:ext cx="116151" cy="29108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Rectangle 138">
                  <a:extLst>
                    <a:ext uri="{FF2B5EF4-FFF2-40B4-BE49-F238E27FC236}">
                      <a16:creationId xmlns:a16="http://schemas.microsoft.com/office/drawing/2014/main" id="{F0B16C14-9756-45D8-A697-462C0A94A7D9}"/>
                    </a:ext>
                  </a:extLst>
                </p:cNvPr>
                <p:cNvSpPr>
                  <a:spLocks noChangeArrowheads="1"/>
                </p:cNvSpPr>
                <p:nvPr userDrawn="1"/>
              </p:nvSpPr>
              <p:spPr bwMode="auto">
                <a:xfrm>
                  <a:off x="8532388" y="3477867"/>
                  <a:ext cx="116151" cy="29108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Rectangle 139">
                  <a:extLst>
                    <a:ext uri="{FF2B5EF4-FFF2-40B4-BE49-F238E27FC236}">
                      <a16:creationId xmlns:a16="http://schemas.microsoft.com/office/drawing/2014/main" id="{86E844A1-8C77-4301-9D2F-7A96F4D5AFBB}"/>
                    </a:ext>
                  </a:extLst>
                </p:cNvPr>
                <p:cNvSpPr>
                  <a:spLocks noChangeArrowheads="1"/>
                </p:cNvSpPr>
                <p:nvPr userDrawn="1"/>
              </p:nvSpPr>
              <p:spPr bwMode="auto">
                <a:xfrm>
                  <a:off x="8764686" y="3477867"/>
                  <a:ext cx="123892" cy="2910801"/>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35" name="Rectangle 134">
                <a:extLst>
                  <a:ext uri="{FF2B5EF4-FFF2-40B4-BE49-F238E27FC236}">
                    <a16:creationId xmlns:a16="http://schemas.microsoft.com/office/drawing/2014/main" id="{E650CB27-4C16-4F28-82BD-B8A048D1E513}"/>
                  </a:ext>
                </a:extLst>
              </p:cNvPr>
              <p:cNvSpPr>
                <a:spLocks noChangeArrowheads="1"/>
              </p:cNvSpPr>
              <p:nvPr/>
            </p:nvSpPr>
            <p:spPr bwMode="auto">
              <a:xfrm>
                <a:off x="7494614" y="3606542"/>
                <a:ext cx="873591" cy="62169"/>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6" name="Rectangle 135">
                <a:extLst>
                  <a:ext uri="{FF2B5EF4-FFF2-40B4-BE49-F238E27FC236}">
                    <a16:creationId xmlns:a16="http://schemas.microsoft.com/office/drawing/2014/main" id="{AADEDC4E-B093-478C-B1E2-817840FC32F8}"/>
                  </a:ext>
                </a:extLst>
              </p:cNvPr>
              <p:cNvSpPr>
                <a:spLocks noChangeArrowheads="1"/>
              </p:cNvSpPr>
              <p:nvPr/>
            </p:nvSpPr>
            <p:spPr bwMode="auto">
              <a:xfrm>
                <a:off x="7356051" y="3798003"/>
                <a:ext cx="1185586" cy="64754"/>
              </a:xfrm>
              <a:prstGeom prst="rect">
                <a:avLst/>
              </a:pr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141" name="Freeform: Shape 140">
              <a:extLst>
                <a:ext uri="{FF2B5EF4-FFF2-40B4-BE49-F238E27FC236}">
                  <a16:creationId xmlns:a16="http://schemas.microsoft.com/office/drawing/2014/main" id="{BDC7F7DF-B6E7-47D5-B636-69820E3D21D3}"/>
                </a:ext>
              </a:extLst>
            </p:cNvPr>
            <p:cNvSpPr/>
            <p:nvPr/>
          </p:nvSpPr>
          <p:spPr bwMode="auto">
            <a:xfrm flipH="1">
              <a:off x="7059675" y="1601788"/>
              <a:ext cx="1604526" cy="524172"/>
            </a:xfrm>
            <a:custGeom>
              <a:avLst/>
              <a:gdLst>
                <a:gd name="connsiteX0" fmla="*/ 0 w 1821625"/>
                <a:gd name="connsiteY0" fmla="*/ 0 h 690818"/>
                <a:gd name="connsiteX1" fmla="*/ 1821625 w 1821625"/>
                <a:gd name="connsiteY1" fmla="*/ 0 h 690818"/>
                <a:gd name="connsiteX2" fmla="*/ 1821625 w 1821625"/>
                <a:gd name="connsiteY2" fmla="*/ 528944 h 690818"/>
                <a:gd name="connsiteX3" fmla="*/ 387381 w 1821625"/>
                <a:gd name="connsiteY3" fmla="*/ 528944 h 690818"/>
                <a:gd name="connsiteX4" fmla="*/ 196992 w 1821625"/>
                <a:gd name="connsiteY4" fmla="*/ 690818 h 690818"/>
                <a:gd name="connsiteX5" fmla="*/ 196992 w 1821625"/>
                <a:gd name="connsiteY5" fmla="*/ 528944 h 690818"/>
                <a:gd name="connsiteX6" fmla="*/ 0 w 1821625"/>
                <a:gd name="connsiteY6" fmla="*/ 528944 h 690818"/>
                <a:gd name="connsiteX7" fmla="*/ 0 w 1821625"/>
                <a:gd name="connsiteY7" fmla="*/ 0 h 6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625" h="690818">
                  <a:moveTo>
                    <a:pt x="0" y="0"/>
                  </a:moveTo>
                  <a:lnTo>
                    <a:pt x="1821625" y="0"/>
                  </a:lnTo>
                  <a:lnTo>
                    <a:pt x="1821625" y="528944"/>
                  </a:lnTo>
                  <a:lnTo>
                    <a:pt x="387381" y="528944"/>
                  </a:lnTo>
                  <a:lnTo>
                    <a:pt x="196992" y="690818"/>
                  </a:lnTo>
                  <a:lnTo>
                    <a:pt x="196992" y="528944"/>
                  </a:lnTo>
                  <a:lnTo>
                    <a:pt x="0" y="528944"/>
                  </a:lnTo>
                  <a:lnTo>
                    <a:pt x="0" y="0"/>
                  </a:lnTo>
                  <a:close/>
                </a:path>
              </a:pathLst>
            </a:cu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200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Extend</a:t>
              </a:r>
            </a:p>
          </p:txBody>
        </p:sp>
        <p:sp>
          <p:nvSpPr>
            <p:cNvPr id="212" name="Rectangle 211">
              <a:extLst>
                <a:ext uri="{FF2B5EF4-FFF2-40B4-BE49-F238E27FC236}">
                  <a16:creationId xmlns:a16="http://schemas.microsoft.com/office/drawing/2014/main" id="{7A636D8D-DCB1-4F96-A67F-37F5FB8CADD2}"/>
                </a:ext>
              </a:extLst>
            </p:cNvPr>
            <p:cNvSpPr/>
            <p:nvPr/>
          </p:nvSpPr>
          <p:spPr>
            <a:xfrm>
              <a:off x="6785097" y="2090405"/>
              <a:ext cx="2153683" cy="553998"/>
            </a:xfrm>
            <a:prstGeom prst="rect">
              <a:avLst/>
            </a:prstGeom>
          </p:spPr>
          <p:txBody>
            <a:bodyPr wrap="square" lIns="0" tIns="0" rIns="0" bIns="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03BA1"/>
                  </a:solidFill>
                  <a:effectLst/>
                  <a:uLnTx/>
                  <a:uFillTx/>
                  <a:latin typeface="Segoe UI Semibold"/>
                  <a:ea typeface="+mn-ea"/>
                  <a:cs typeface="Segoe UI Semibold" panose="020B0702040204020203" pitchFamily="34" charset="0"/>
                </a:rPr>
                <a:t>Partner Offering/IP </a:t>
              </a:r>
              <a:r>
                <a:rPr kumimoji="0" lang="en-US" sz="1400" b="0" i="0" u="sng" strike="noStrike" kern="1200" cap="none" spc="0" normalizeH="0" baseline="0" noProof="0">
                  <a:ln>
                    <a:noFill/>
                  </a:ln>
                  <a:solidFill>
                    <a:srgbClr val="603BA1"/>
                  </a:solidFill>
                  <a:effectLst/>
                  <a:uLnTx/>
                  <a:uFillTx/>
                  <a:latin typeface="Segoe UI Semibold"/>
                  <a:ea typeface="+mn-ea"/>
                  <a:cs typeface="Segoe UI Semibold" panose="020B0702040204020203" pitchFamily="34" charset="0"/>
                </a:rPr>
                <a:t>extend </a:t>
              </a:r>
              <a:r>
                <a:rPr kumimoji="0" lang="en-US" sz="1400" b="0" i="0" u="none" strike="noStrike" kern="1200" cap="none" spc="0" normalizeH="0" baseline="0" noProof="0">
                  <a:ln>
                    <a:noFill/>
                  </a:ln>
                  <a:solidFill>
                    <a:srgbClr val="603BA1"/>
                  </a:solidFill>
                  <a:effectLst/>
                  <a:uLnTx/>
                  <a:uFillTx/>
                  <a:latin typeface="Segoe UI Semibold"/>
                  <a:ea typeface="+mn-ea"/>
                  <a:cs typeface="Segoe UI Semibold" panose="020B0702040204020203" pitchFamily="34" charset="0"/>
                </a:rPr>
                <a:t>current Capabilities; or extending into new markets  </a:t>
              </a:r>
            </a:p>
          </p:txBody>
        </p:sp>
        <p:grpSp>
          <p:nvGrpSpPr>
            <p:cNvPr id="255" name="Group 254">
              <a:extLst>
                <a:ext uri="{FF2B5EF4-FFF2-40B4-BE49-F238E27FC236}">
                  <a16:creationId xmlns:a16="http://schemas.microsoft.com/office/drawing/2014/main" id="{C00D0030-CEEE-4F59-BD73-6DB2FA570E65}"/>
                </a:ext>
              </a:extLst>
            </p:cNvPr>
            <p:cNvGrpSpPr/>
            <p:nvPr/>
          </p:nvGrpSpPr>
          <p:grpSpPr>
            <a:xfrm>
              <a:off x="7578474" y="913753"/>
              <a:ext cx="566928" cy="566928"/>
              <a:chOff x="6346504" y="913753"/>
              <a:chExt cx="566928" cy="566928"/>
            </a:xfrm>
          </p:grpSpPr>
          <p:sp>
            <p:nvSpPr>
              <p:cNvPr id="247" name="Oval 246">
                <a:extLst>
                  <a:ext uri="{FF2B5EF4-FFF2-40B4-BE49-F238E27FC236}">
                    <a16:creationId xmlns:a16="http://schemas.microsoft.com/office/drawing/2014/main" id="{D376138F-A446-448F-8F3F-A559F17EEC9A}"/>
                  </a:ext>
                </a:extLst>
              </p:cNvPr>
              <p:cNvSpPr>
                <a:spLocks/>
              </p:cNvSpPr>
              <p:nvPr/>
            </p:nvSpPr>
            <p:spPr bwMode="auto">
              <a:xfrm>
                <a:off x="6346504" y="913753"/>
                <a:ext cx="566928" cy="566928"/>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248" name="Oval 247">
                <a:extLst>
                  <a:ext uri="{FF2B5EF4-FFF2-40B4-BE49-F238E27FC236}">
                    <a16:creationId xmlns:a16="http://schemas.microsoft.com/office/drawing/2014/main" id="{7F2B2D19-8D4B-433D-B646-8E3EA2854D7E}"/>
                  </a:ext>
                </a:extLst>
              </p:cNvPr>
              <p:cNvSpPr>
                <a:spLocks/>
              </p:cNvSpPr>
              <p:nvPr/>
            </p:nvSpPr>
            <p:spPr bwMode="auto">
              <a:xfrm>
                <a:off x="6375365" y="942614"/>
                <a:ext cx="509207" cy="509207"/>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6" name="Group 145">
                <a:extLst>
                  <a:ext uri="{FF2B5EF4-FFF2-40B4-BE49-F238E27FC236}">
                    <a16:creationId xmlns:a16="http://schemas.microsoft.com/office/drawing/2014/main" id="{7FBAC5CB-4A60-4D16-BED1-AD1089E154E5}"/>
                  </a:ext>
                </a:extLst>
              </p:cNvPr>
              <p:cNvGrpSpPr/>
              <p:nvPr/>
            </p:nvGrpSpPr>
            <p:grpSpPr>
              <a:xfrm>
                <a:off x="6500594" y="1076603"/>
                <a:ext cx="258748" cy="241229"/>
                <a:chOff x="5859222" y="4988679"/>
                <a:chExt cx="467957" cy="436275"/>
              </a:xfrm>
            </p:grpSpPr>
            <p:sp>
              <p:nvSpPr>
                <p:cNvPr id="147" name="Freeform: Shape 146">
                  <a:extLst>
                    <a:ext uri="{FF2B5EF4-FFF2-40B4-BE49-F238E27FC236}">
                      <a16:creationId xmlns:a16="http://schemas.microsoft.com/office/drawing/2014/main" id="{DDF333E1-196C-41EB-8820-CEF91BDCB51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chemeClr val="accent1"/>
                </a:solidFill>
                <a:ln w="481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148" name="Straight Arrow Connector 147">
                  <a:extLst>
                    <a:ext uri="{FF2B5EF4-FFF2-40B4-BE49-F238E27FC236}">
                      <a16:creationId xmlns:a16="http://schemas.microsoft.com/office/drawing/2014/main" id="{832EF8CA-1601-467A-B4F3-5D38DE2C853A}"/>
                    </a:ext>
                  </a:extLst>
                </p:cNvPr>
                <p:cNvCxnSpPr>
                  <a:cxnSpLocks/>
                </p:cNvCxnSpPr>
                <p:nvPr/>
              </p:nvCxnSpPr>
              <p:spPr>
                <a:xfrm>
                  <a:off x="6093200" y="5157788"/>
                  <a:ext cx="0" cy="267166"/>
                </a:xfrm>
                <a:prstGeom prst="straightConnector1">
                  <a:avLst/>
                </a:prstGeom>
                <a:ln w="19050">
                  <a:solidFill>
                    <a:schemeClr val="accent3"/>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grpSp>
        </p:grpSp>
      </p:grpSp>
      <p:grpSp>
        <p:nvGrpSpPr>
          <p:cNvPr id="270" name="Group 269">
            <a:extLst>
              <a:ext uri="{FF2B5EF4-FFF2-40B4-BE49-F238E27FC236}">
                <a16:creationId xmlns:a16="http://schemas.microsoft.com/office/drawing/2014/main" id="{970D6C9D-46A0-4D35-8933-B396230E2F2A}"/>
              </a:ext>
            </a:extLst>
          </p:cNvPr>
          <p:cNvGrpSpPr/>
          <p:nvPr/>
        </p:nvGrpSpPr>
        <p:grpSpPr>
          <a:xfrm>
            <a:off x="9504922" y="913753"/>
            <a:ext cx="2072484" cy="5597317"/>
            <a:chOff x="9504922" y="913753"/>
            <a:chExt cx="2072484" cy="5597317"/>
          </a:xfrm>
        </p:grpSpPr>
        <p:grpSp>
          <p:nvGrpSpPr>
            <p:cNvPr id="151" name="Group 150">
              <a:extLst>
                <a:ext uri="{FF2B5EF4-FFF2-40B4-BE49-F238E27FC236}">
                  <a16:creationId xmlns:a16="http://schemas.microsoft.com/office/drawing/2014/main" id="{DECE8100-E582-4A13-A665-F3103A8730BB}"/>
                </a:ext>
              </a:extLst>
            </p:cNvPr>
            <p:cNvGrpSpPr/>
            <p:nvPr/>
          </p:nvGrpSpPr>
          <p:grpSpPr>
            <a:xfrm>
              <a:off x="9531907" y="3203260"/>
              <a:ext cx="2018515" cy="3307810"/>
              <a:chOff x="9410700" y="3295650"/>
              <a:chExt cx="2173843" cy="3562351"/>
            </a:xfrm>
          </p:grpSpPr>
          <p:sp>
            <p:nvSpPr>
              <p:cNvPr id="152" name="Rectangle 45">
                <a:extLst>
                  <a:ext uri="{FF2B5EF4-FFF2-40B4-BE49-F238E27FC236}">
                    <a16:creationId xmlns:a16="http://schemas.microsoft.com/office/drawing/2014/main" id="{7659E908-39B0-4D53-B004-A44A0A40CEF6}"/>
                  </a:ext>
                </a:extLst>
              </p:cNvPr>
              <p:cNvSpPr>
                <a:spLocks noChangeArrowheads="1"/>
              </p:cNvSpPr>
              <p:nvPr/>
            </p:nvSpPr>
            <p:spPr bwMode="auto">
              <a:xfrm>
                <a:off x="9512059" y="4361551"/>
                <a:ext cx="1036245" cy="249644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3" name="Rectangle 46">
                <a:extLst>
                  <a:ext uri="{FF2B5EF4-FFF2-40B4-BE49-F238E27FC236}">
                    <a16:creationId xmlns:a16="http://schemas.microsoft.com/office/drawing/2014/main" id="{7AECD2FF-45A7-4D3C-A239-2495A5343FB5}"/>
                  </a:ext>
                </a:extLst>
              </p:cNvPr>
              <p:cNvSpPr>
                <a:spLocks noChangeArrowheads="1"/>
              </p:cNvSpPr>
              <p:nvPr/>
            </p:nvSpPr>
            <p:spPr bwMode="auto">
              <a:xfrm>
                <a:off x="9512059" y="4361551"/>
                <a:ext cx="1036245" cy="2496449"/>
              </a:xfrm>
              <a:prstGeom prst="rect">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4" name="Rectangle 47">
                <a:extLst>
                  <a:ext uri="{FF2B5EF4-FFF2-40B4-BE49-F238E27FC236}">
                    <a16:creationId xmlns:a16="http://schemas.microsoft.com/office/drawing/2014/main" id="{9DC5A619-9C31-409C-B922-66C58F813A52}"/>
                  </a:ext>
                </a:extLst>
              </p:cNvPr>
              <p:cNvSpPr>
                <a:spLocks noChangeArrowheads="1"/>
              </p:cNvSpPr>
              <p:nvPr/>
            </p:nvSpPr>
            <p:spPr bwMode="auto">
              <a:xfrm>
                <a:off x="9686217" y="4656079"/>
                <a:ext cx="104495" cy="1921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5" name="Rectangle 48">
                <a:extLst>
                  <a:ext uri="{FF2B5EF4-FFF2-40B4-BE49-F238E27FC236}">
                    <a16:creationId xmlns:a16="http://schemas.microsoft.com/office/drawing/2014/main" id="{EB05413E-75E4-4781-AB4B-4AD1C3BF9E5E}"/>
                  </a:ext>
                </a:extLst>
              </p:cNvPr>
              <p:cNvSpPr>
                <a:spLocks noChangeArrowheads="1"/>
              </p:cNvSpPr>
              <p:nvPr/>
            </p:nvSpPr>
            <p:spPr bwMode="auto">
              <a:xfrm>
                <a:off x="9877791" y="4656079"/>
                <a:ext cx="113206" cy="1921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6" name="Rectangle 49">
                <a:extLst>
                  <a:ext uri="{FF2B5EF4-FFF2-40B4-BE49-F238E27FC236}">
                    <a16:creationId xmlns:a16="http://schemas.microsoft.com/office/drawing/2014/main" id="{73ABB2EC-5FBC-4E63-B940-F38AF83A7B9A}"/>
                  </a:ext>
                </a:extLst>
              </p:cNvPr>
              <p:cNvSpPr>
                <a:spLocks noChangeArrowheads="1"/>
              </p:cNvSpPr>
              <p:nvPr/>
            </p:nvSpPr>
            <p:spPr bwMode="auto">
              <a:xfrm>
                <a:off x="10078071" y="4656079"/>
                <a:ext cx="104495" cy="1921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7" name="Rectangle 50">
                <a:extLst>
                  <a:ext uri="{FF2B5EF4-FFF2-40B4-BE49-F238E27FC236}">
                    <a16:creationId xmlns:a16="http://schemas.microsoft.com/office/drawing/2014/main" id="{938738A1-F167-4887-96AA-065B90689691}"/>
                  </a:ext>
                </a:extLst>
              </p:cNvPr>
              <p:cNvSpPr>
                <a:spLocks noChangeArrowheads="1"/>
              </p:cNvSpPr>
              <p:nvPr/>
            </p:nvSpPr>
            <p:spPr bwMode="auto">
              <a:xfrm>
                <a:off x="10278355" y="4656079"/>
                <a:ext cx="104495" cy="19214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8" name="Rectangle 53">
                <a:extLst>
                  <a:ext uri="{FF2B5EF4-FFF2-40B4-BE49-F238E27FC236}">
                    <a16:creationId xmlns:a16="http://schemas.microsoft.com/office/drawing/2014/main" id="{5F0A26F9-70E2-4EB5-9089-5F3F416B02ED}"/>
                  </a:ext>
                </a:extLst>
              </p:cNvPr>
              <p:cNvSpPr>
                <a:spLocks noChangeArrowheads="1"/>
              </p:cNvSpPr>
              <p:nvPr/>
            </p:nvSpPr>
            <p:spPr bwMode="auto">
              <a:xfrm>
                <a:off x="10548298" y="3463951"/>
                <a:ext cx="1036245" cy="3394049"/>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59" name="Rectangle 54">
                <a:extLst>
                  <a:ext uri="{FF2B5EF4-FFF2-40B4-BE49-F238E27FC236}">
                    <a16:creationId xmlns:a16="http://schemas.microsoft.com/office/drawing/2014/main" id="{1DDE993D-9F0B-4DC2-9DDA-237C1901FE22}"/>
                  </a:ext>
                </a:extLst>
              </p:cNvPr>
              <p:cNvSpPr>
                <a:spLocks noChangeArrowheads="1"/>
              </p:cNvSpPr>
              <p:nvPr/>
            </p:nvSpPr>
            <p:spPr bwMode="auto">
              <a:xfrm>
                <a:off x="10713752" y="3744451"/>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0" name="Rectangle 55">
                <a:extLst>
                  <a:ext uri="{FF2B5EF4-FFF2-40B4-BE49-F238E27FC236}">
                    <a16:creationId xmlns:a16="http://schemas.microsoft.com/office/drawing/2014/main" id="{5404F84B-9EE4-4F59-93CD-0B4BCAED3315}"/>
                  </a:ext>
                </a:extLst>
              </p:cNvPr>
              <p:cNvSpPr>
                <a:spLocks noChangeArrowheads="1"/>
              </p:cNvSpPr>
              <p:nvPr/>
            </p:nvSpPr>
            <p:spPr bwMode="auto">
              <a:xfrm>
                <a:off x="10914031" y="3744451"/>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1" name="Rectangle 56">
                <a:extLst>
                  <a:ext uri="{FF2B5EF4-FFF2-40B4-BE49-F238E27FC236}">
                    <a16:creationId xmlns:a16="http://schemas.microsoft.com/office/drawing/2014/main" id="{80CE5FA8-9361-4042-A5CB-92CDF6DF57E0}"/>
                  </a:ext>
                </a:extLst>
              </p:cNvPr>
              <p:cNvSpPr>
                <a:spLocks noChangeArrowheads="1"/>
              </p:cNvSpPr>
              <p:nvPr/>
            </p:nvSpPr>
            <p:spPr bwMode="auto">
              <a:xfrm>
                <a:off x="11114315" y="3744451"/>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2" name="Rectangle 57">
                <a:extLst>
                  <a:ext uri="{FF2B5EF4-FFF2-40B4-BE49-F238E27FC236}">
                    <a16:creationId xmlns:a16="http://schemas.microsoft.com/office/drawing/2014/main" id="{115CB2DA-2B3F-410F-BA16-07370FCE53DB}"/>
                  </a:ext>
                </a:extLst>
              </p:cNvPr>
              <p:cNvSpPr>
                <a:spLocks noChangeArrowheads="1"/>
              </p:cNvSpPr>
              <p:nvPr/>
            </p:nvSpPr>
            <p:spPr bwMode="auto">
              <a:xfrm>
                <a:off x="11305890" y="3744451"/>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3" name="Rectangle 58">
                <a:extLst>
                  <a:ext uri="{FF2B5EF4-FFF2-40B4-BE49-F238E27FC236}">
                    <a16:creationId xmlns:a16="http://schemas.microsoft.com/office/drawing/2014/main" id="{A9C658BF-81FA-4A42-B26B-9335796985B8}"/>
                  </a:ext>
                </a:extLst>
              </p:cNvPr>
              <p:cNvSpPr>
                <a:spLocks noChangeArrowheads="1"/>
              </p:cNvSpPr>
              <p:nvPr/>
            </p:nvSpPr>
            <p:spPr bwMode="auto">
              <a:xfrm>
                <a:off x="10713752" y="4179229"/>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4" name="Rectangle 59">
                <a:extLst>
                  <a:ext uri="{FF2B5EF4-FFF2-40B4-BE49-F238E27FC236}">
                    <a16:creationId xmlns:a16="http://schemas.microsoft.com/office/drawing/2014/main" id="{2D2F7D71-108B-4EAC-AFD3-BBB1620196C1}"/>
                  </a:ext>
                </a:extLst>
              </p:cNvPr>
              <p:cNvSpPr>
                <a:spLocks noChangeArrowheads="1"/>
              </p:cNvSpPr>
              <p:nvPr/>
            </p:nvSpPr>
            <p:spPr bwMode="auto">
              <a:xfrm>
                <a:off x="10914031" y="4179229"/>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5" name="Rectangle 60">
                <a:extLst>
                  <a:ext uri="{FF2B5EF4-FFF2-40B4-BE49-F238E27FC236}">
                    <a16:creationId xmlns:a16="http://schemas.microsoft.com/office/drawing/2014/main" id="{E47F8C87-7639-4F98-A72F-8C2A32360EC7}"/>
                  </a:ext>
                </a:extLst>
              </p:cNvPr>
              <p:cNvSpPr>
                <a:spLocks noChangeArrowheads="1"/>
              </p:cNvSpPr>
              <p:nvPr/>
            </p:nvSpPr>
            <p:spPr bwMode="auto">
              <a:xfrm>
                <a:off x="11114315" y="4179229"/>
                <a:ext cx="104495" cy="266479"/>
              </a:xfrm>
              <a:prstGeom prst="rect">
                <a:avLst/>
              </a:prstGeom>
              <a:solidFill>
                <a:schemeClr val="accent1">
                  <a:lumMod val="50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6" name="Rectangle 61">
                <a:extLst>
                  <a:ext uri="{FF2B5EF4-FFF2-40B4-BE49-F238E27FC236}">
                    <a16:creationId xmlns:a16="http://schemas.microsoft.com/office/drawing/2014/main" id="{C03E8A01-2612-4281-8407-2F00D0CDA943}"/>
                  </a:ext>
                </a:extLst>
              </p:cNvPr>
              <p:cNvSpPr>
                <a:spLocks noChangeArrowheads="1"/>
              </p:cNvSpPr>
              <p:nvPr/>
            </p:nvSpPr>
            <p:spPr bwMode="auto">
              <a:xfrm>
                <a:off x="11305890" y="4179229"/>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7" name="Rectangle 62">
                <a:extLst>
                  <a:ext uri="{FF2B5EF4-FFF2-40B4-BE49-F238E27FC236}">
                    <a16:creationId xmlns:a16="http://schemas.microsoft.com/office/drawing/2014/main" id="{9EBDF0DD-362F-4B6A-90B1-482A1BEE7486}"/>
                  </a:ext>
                </a:extLst>
              </p:cNvPr>
              <p:cNvSpPr>
                <a:spLocks noChangeArrowheads="1"/>
              </p:cNvSpPr>
              <p:nvPr/>
            </p:nvSpPr>
            <p:spPr bwMode="auto">
              <a:xfrm>
                <a:off x="10713752" y="4613999"/>
                <a:ext cx="113206"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8" name="Rectangle 63">
                <a:extLst>
                  <a:ext uri="{FF2B5EF4-FFF2-40B4-BE49-F238E27FC236}">
                    <a16:creationId xmlns:a16="http://schemas.microsoft.com/office/drawing/2014/main" id="{41B09188-5E38-4B6F-A9D1-ECB46D4FE7F2}"/>
                  </a:ext>
                </a:extLst>
              </p:cNvPr>
              <p:cNvSpPr>
                <a:spLocks noChangeArrowheads="1"/>
              </p:cNvSpPr>
              <p:nvPr/>
            </p:nvSpPr>
            <p:spPr bwMode="auto">
              <a:xfrm>
                <a:off x="10914031" y="4613999"/>
                <a:ext cx="104495"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69" name="Rectangle 64">
                <a:extLst>
                  <a:ext uri="{FF2B5EF4-FFF2-40B4-BE49-F238E27FC236}">
                    <a16:creationId xmlns:a16="http://schemas.microsoft.com/office/drawing/2014/main" id="{6730834F-F604-4204-A062-F4FA9BF7CEE4}"/>
                  </a:ext>
                </a:extLst>
              </p:cNvPr>
              <p:cNvSpPr>
                <a:spLocks noChangeArrowheads="1"/>
              </p:cNvSpPr>
              <p:nvPr/>
            </p:nvSpPr>
            <p:spPr bwMode="auto">
              <a:xfrm>
                <a:off x="11114315" y="4613999"/>
                <a:ext cx="104495"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0" name="Rectangle 65">
                <a:extLst>
                  <a:ext uri="{FF2B5EF4-FFF2-40B4-BE49-F238E27FC236}">
                    <a16:creationId xmlns:a16="http://schemas.microsoft.com/office/drawing/2014/main" id="{C162E4DC-3E73-444B-8394-78A86BC6D83A}"/>
                  </a:ext>
                </a:extLst>
              </p:cNvPr>
              <p:cNvSpPr>
                <a:spLocks noChangeArrowheads="1"/>
              </p:cNvSpPr>
              <p:nvPr/>
            </p:nvSpPr>
            <p:spPr bwMode="auto">
              <a:xfrm>
                <a:off x="11305890" y="4613999"/>
                <a:ext cx="113206"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1" name="Rectangle 66">
                <a:extLst>
                  <a:ext uri="{FF2B5EF4-FFF2-40B4-BE49-F238E27FC236}">
                    <a16:creationId xmlns:a16="http://schemas.microsoft.com/office/drawing/2014/main" id="{A6966D71-45E0-45EB-86AE-E245C840EBAE}"/>
                  </a:ext>
                </a:extLst>
              </p:cNvPr>
              <p:cNvSpPr>
                <a:spLocks noChangeArrowheads="1"/>
              </p:cNvSpPr>
              <p:nvPr/>
            </p:nvSpPr>
            <p:spPr bwMode="auto">
              <a:xfrm>
                <a:off x="10713752" y="5034750"/>
                <a:ext cx="113206" cy="252450"/>
              </a:xfrm>
              <a:prstGeom prst="rect">
                <a:avLst/>
              </a:prstGeom>
              <a:solidFill>
                <a:schemeClr val="accent1">
                  <a:lumMod val="50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2" name="Rectangle 67">
                <a:extLst>
                  <a:ext uri="{FF2B5EF4-FFF2-40B4-BE49-F238E27FC236}">
                    <a16:creationId xmlns:a16="http://schemas.microsoft.com/office/drawing/2014/main" id="{E3B8420C-1618-4D48-91AA-8C93EBC0E4E3}"/>
                  </a:ext>
                </a:extLst>
              </p:cNvPr>
              <p:cNvSpPr>
                <a:spLocks noChangeArrowheads="1"/>
              </p:cNvSpPr>
              <p:nvPr/>
            </p:nvSpPr>
            <p:spPr bwMode="auto">
              <a:xfrm>
                <a:off x="10914031" y="5034750"/>
                <a:ext cx="104495"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3" name="Rectangle 68">
                <a:extLst>
                  <a:ext uri="{FF2B5EF4-FFF2-40B4-BE49-F238E27FC236}">
                    <a16:creationId xmlns:a16="http://schemas.microsoft.com/office/drawing/2014/main" id="{640A2732-D26A-4EBC-AA48-2B9F437CCCAF}"/>
                  </a:ext>
                </a:extLst>
              </p:cNvPr>
              <p:cNvSpPr>
                <a:spLocks noChangeArrowheads="1"/>
              </p:cNvSpPr>
              <p:nvPr/>
            </p:nvSpPr>
            <p:spPr bwMode="auto">
              <a:xfrm>
                <a:off x="11114315" y="5034750"/>
                <a:ext cx="104495"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4" name="Rectangle 69">
                <a:extLst>
                  <a:ext uri="{FF2B5EF4-FFF2-40B4-BE49-F238E27FC236}">
                    <a16:creationId xmlns:a16="http://schemas.microsoft.com/office/drawing/2014/main" id="{B017BF38-B8B2-4FD2-B53A-9A599CEA01F1}"/>
                  </a:ext>
                </a:extLst>
              </p:cNvPr>
              <p:cNvSpPr>
                <a:spLocks noChangeArrowheads="1"/>
              </p:cNvSpPr>
              <p:nvPr/>
            </p:nvSpPr>
            <p:spPr bwMode="auto">
              <a:xfrm>
                <a:off x="11305890" y="5034750"/>
                <a:ext cx="113206"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5" name="Rectangle 70">
                <a:extLst>
                  <a:ext uri="{FF2B5EF4-FFF2-40B4-BE49-F238E27FC236}">
                    <a16:creationId xmlns:a16="http://schemas.microsoft.com/office/drawing/2014/main" id="{FEF594D8-B150-4B77-A178-603DC0A4C36F}"/>
                  </a:ext>
                </a:extLst>
              </p:cNvPr>
              <p:cNvSpPr>
                <a:spLocks noChangeArrowheads="1"/>
              </p:cNvSpPr>
              <p:nvPr/>
            </p:nvSpPr>
            <p:spPr bwMode="auto">
              <a:xfrm>
                <a:off x="10713752" y="5469530"/>
                <a:ext cx="113206"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6" name="Rectangle 71">
                <a:extLst>
                  <a:ext uri="{FF2B5EF4-FFF2-40B4-BE49-F238E27FC236}">
                    <a16:creationId xmlns:a16="http://schemas.microsoft.com/office/drawing/2014/main" id="{B832ADEF-890B-4A47-AD4F-6B64D7FC3BD8}"/>
                  </a:ext>
                </a:extLst>
              </p:cNvPr>
              <p:cNvSpPr>
                <a:spLocks noChangeArrowheads="1"/>
              </p:cNvSpPr>
              <p:nvPr/>
            </p:nvSpPr>
            <p:spPr bwMode="auto">
              <a:xfrm>
                <a:off x="10914031" y="5469530"/>
                <a:ext cx="104495"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7" name="Rectangle 72">
                <a:extLst>
                  <a:ext uri="{FF2B5EF4-FFF2-40B4-BE49-F238E27FC236}">
                    <a16:creationId xmlns:a16="http://schemas.microsoft.com/office/drawing/2014/main" id="{7C878AE4-2E1E-4347-B776-93F60F39BB2E}"/>
                  </a:ext>
                </a:extLst>
              </p:cNvPr>
              <p:cNvSpPr>
                <a:spLocks noChangeArrowheads="1"/>
              </p:cNvSpPr>
              <p:nvPr/>
            </p:nvSpPr>
            <p:spPr bwMode="auto">
              <a:xfrm>
                <a:off x="11114315" y="5469530"/>
                <a:ext cx="104495"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8" name="Rectangle 73">
                <a:extLst>
                  <a:ext uri="{FF2B5EF4-FFF2-40B4-BE49-F238E27FC236}">
                    <a16:creationId xmlns:a16="http://schemas.microsoft.com/office/drawing/2014/main" id="{657A6E16-19FE-48E6-AE90-48568948A837}"/>
                  </a:ext>
                </a:extLst>
              </p:cNvPr>
              <p:cNvSpPr>
                <a:spLocks noChangeArrowheads="1"/>
              </p:cNvSpPr>
              <p:nvPr/>
            </p:nvSpPr>
            <p:spPr bwMode="auto">
              <a:xfrm>
                <a:off x="11305890" y="5469530"/>
                <a:ext cx="113206" cy="2384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79" name="Rectangle 74">
                <a:extLst>
                  <a:ext uri="{FF2B5EF4-FFF2-40B4-BE49-F238E27FC236}">
                    <a16:creationId xmlns:a16="http://schemas.microsoft.com/office/drawing/2014/main" id="{04CF5740-64A0-4A39-8FED-30329F815334}"/>
                  </a:ext>
                </a:extLst>
              </p:cNvPr>
              <p:cNvSpPr>
                <a:spLocks noChangeArrowheads="1"/>
              </p:cNvSpPr>
              <p:nvPr/>
            </p:nvSpPr>
            <p:spPr bwMode="auto">
              <a:xfrm>
                <a:off x="10713752" y="5890279"/>
                <a:ext cx="113206"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0" name="Rectangle 75">
                <a:extLst>
                  <a:ext uri="{FF2B5EF4-FFF2-40B4-BE49-F238E27FC236}">
                    <a16:creationId xmlns:a16="http://schemas.microsoft.com/office/drawing/2014/main" id="{9B33E791-F7EA-40CD-9E19-2258E1364DBA}"/>
                  </a:ext>
                </a:extLst>
              </p:cNvPr>
              <p:cNvSpPr>
                <a:spLocks noChangeArrowheads="1"/>
              </p:cNvSpPr>
              <p:nvPr/>
            </p:nvSpPr>
            <p:spPr bwMode="auto">
              <a:xfrm>
                <a:off x="10914031" y="5890279"/>
                <a:ext cx="104495"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1" name="Rectangle 76">
                <a:extLst>
                  <a:ext uri="{FF2B5EF4-FFF2-40B4-BE49-F238E27FC236}">
                    <a16:creationId xmlns:a16="http://schemas.microsoft.com/office/drawing/2014/main" id="{9F19581A-1D40-4B18-9D21-D596B34A362D}"/>
                  </a:ext>
                </a:extLst>
              </p:cNvPr>
              <p:cNvSpPr>
                <a:spLocks noChangeArrowheads="1"/>
              </p:cNvSpPr>
              <p:nvPr/>
            </p:nvSpPr>
            <p:spPr bwMode="auto">
              <a:xfrm>
                <a:off x="11114315" y="5890279"/>
                <a:ext cx="104495" cy="252450"/>
              </a:xfrm>
              <a:prstGeom prst="rect">
                <a:avLst/>
              </a:prstGeom>
              <a:solidFill>
                <a:schemeClr val="accent1">
                  <a:lumMod val="50000"/>
                  <a:alpha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2" name="Rectangle 77">
                <a:extLst>
                  <a:ext uri="{FF2B5EF4-FFF2-40B4-BE49-F238E27FC236}">
                    <a16:creationId xmlns:a16="http://schemas.microsoft.com/office/drawing/2014/main" id="{09BF2D83-DCA6-459D-8EF8-C2028F9B7883}"/>
                  </a:ext>
                </a:extLst>
              </p:cNvPr>
              <p:cNvSpPr>
                <a:spLocks noChangeArrowheads="1"/>
              </p:cNvSpPr>
              <p:nvPr/>
            </p:nvSpPr>
            <p:spPr bwMode="auto">
              <a:xfrm>
                <a:off x="11305890" y="5890279"/>
                <a:ext cx="113206" cy="2524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3" name="Rectangle 78">
                <a:extLst>
                  <a:ext uri="{FF2B5EF4-FFF2-40B4-BE49-F238E27FC236}">
                    <a16:creationId xmlns:a16="http://schemas.microsoft.com/office/drawing/2014/main" id="{D6F47B4E-27B8-4189-A5AA-F2233DC73BEE}"/>
                  </a:ext>
                </a:extLst>
              </p:cNvPr>
              <p:cNvSpPr>
                <a:spLocks noChangeArrowheads="1"/>
              </p:cNvSpPr>
              <p:nvPr/>
            </p:nvSpPr>
            <p:spPr bwMode="auto">
              <a:xfrm>
                <a:off x="10713752" y="6311030"/>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4" name="Rectangle 79">
                <a:extLst>
                  <a:ext uri="{FF2B5EF4-FFF2-40B4-BE49-F238E27FC236}">
                    <a16:creationId xmlns:a16="http://schemas.microsoft.com/office/drawing/2014/main" id="{C3DF0C47-6FDD-4DF3-ABF9-3E2311600E28}"/>
                  </a:ext>
                </a:extLst>
              </p:cNvPr>
              <p:cNvSpPr>
                <a:spLocks noChangeArrowheads="1"/>
              </p:cNvSpPr>
              <p:nvPr/>
            </p:nvSpPr>
            <p:spPr bwMode="auto">
              <a:xfrm>
                <a:off x="10914031" y="6311030"/>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5" name="Rectangle 80">
                <a:extLst>
                  <a:ext uri="{FF2B5EF4-FFF2-40B4-BE49-F238E27FC236}">
                    <a16:creationId xmlns:a16="http://schemas.microsoft.com/office/drawing/2014/main" id="{8D931B1C-D359-4FE0-A4C9-657E6CF5CFDF}"/>
                  </a:ext>
                </a:extLst>
              </p:cNvPr>
              <p:cNvSpPr>
                <a:spLocks noChangeArrowheads="1"/>
              </p:cNvSpPr>
              <p:nvPr/>
            </p:nvSpPr>
            <p:spPr bwMode="auto">
              <a:xfrm>
                <a:off x="11114315" y="6311030"/>
                <a:ext cx="104495"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6" name="Rectangle 81">
                <a:extLst>
                  <a:ext uri="{FF2B5EF4-FFF2-40B4-BE49-F238E27FC236}">
                    <a16:creationId xmlns:a16="http://schemas.microsoft.com/office/drawing/2014/main" id="{11EAF1FF-43A9-4CF8-B6B6-928E5F11AD8C}"/>
                  </a:ext>
                </a:extLst>
              </p:cNvPr>
              <p:cNvSpPr>
                <a:spLocks noChangeArrowheads="1"/>
              </p:cNvSpPr>
              <p:nvPr/>
            </p:nvSpPr>
            <p:spPr bwMode="auto">
              <a:xfrm>
                <a:off x="11305890" y="6311030"/>
                <a:ext cx="113206" cy="2664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7" name="Rectangle 82">
                <a:extLst>
                  <a:ext uri="{FF2B5EF4-FFF2-40B4-BE49-F238E27FC236}">
                    <a16:creationId xmlns:a16="http://schemas.microsoft.com/office/drawing/2014/main" id="{0CE23A44-62BA-4C76-A5B0-9BCAE2888649}"/>
                  </a:ext>
                </a:extLst>
              </p:cNvPr>
              <p:cNvSpPr>
                <a:spLocks noChangeArrowheads="1"/>
              </p:cNvSpPr>
              <p:nvPr/>
            </p:nvSpPr>
            <p:spPr bwMode="auto">
              <a:xfrm>
                <a:off x="9512059" y="4207279"/>
                <a:ext cx="1036245" cy="168301"/>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8" name="Rectangle 83">
                <a:extLst>
                  <a:ext uri="{FF2B5EF4-FFF2-40B4-BE49-F238E27FC236}">
                    <a16:creationId xmlns:a16="http://schemas.microsoft.com/office/drawing/2014/main" id="{038A0DBD-D80A-4E63-90C8-5EEBD2CB8F3D}"/>
                  </a:ext>
                </a:extLst>
              </p:cNvPr>
              <p:cNvSpPr>
                <a:spLocks noChangeArrowheads="1"/>
              </p:cNvSpPr>
              <p:nvPr/>
            </p:nvSpPr>
            <p:spPr bwMode="auto">
              <a:xfrm>
                <a:off x="10548298" y="3295650"/>
                <a:ext cx="1036245" cy="168301"/>
              </a:xfrm>
              <a:prstGeom prst="rect">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sp>
            <p:nvSpPr>
              <p:cNvPr id="189" name="Freeform 384">
                <a:extLst>
                  <a:ext uri="{FF2B5EF4-FFF2-40B4-BE49-F238E27FC236}">
                    <a16:creationId xmlns:a16="http://schemas.microsoft.com/office/drawing/2014/main" id="{72F391BF-30E4-40CA-84D6-4FE6AE8B7A79}"/>
                  </a:ext>
                </a:extLst>
              </p:cNvPr>
              <p:cNvSpPr>
                <a:spLocks/>
              </p:cNvSpPr>
              <p:nvPr/>
            </p:nvSpPr>
            <p:spPr bwMode="auto">
              <a:xfrm>
                <a:off x="9410700" y="4333875"/>
                <a:ext cx="1138989" cy="2524126"/>
              </a:xfrm>
              <a:custGeom>
                <a:avLst/>
                <a:gdLst>
                  <a:gd name="T0" fmla="*/ 0 w 105"/>
                  <a:gd name="T1" fmla="*/ 143 h 143"/>
                  <a:gd name="T2" fmla="*/ 105 w 105"/>
                  <a:gd name="T3" fmla="*/ 143 h 143"/>
                  <a:gd name="T4" fmla="*/ 105 w 105"/>
                  <a:gd name="T5" fmla="*/ 0 h 143"/>
                  <a:gd name="T6" fmla="*/ 0 w 105"/>
                  <a:gd name="T7" fmla="*/ 143 h 143"/>
                </a:gdLst>
                <a:ahLst/>
                <a:cxnLst>
                  <a:cxn ang="0">
                    <a:pos x="T0" y="T1"/>
                  </a:cxn>
                  <a:cxn ang="0">
                    <a:pos x="T2" y="T3"/>
                  </a:cxn>
                  <a:cxn ang="0">
                    <a:pos x="T4" y="T5"/>
                  </a:cxn>
                  <a:cxn ang="0">
                    <a:pos x="T6" y="T7"/>
                  </a:cxn>
                </a:cxnLst>
                <a:rect l="0" t="0" r="r" b="b"/>
                <a:pathLst>
                  <a:path w="105" h="143">
                    <a:moveTo>
                      <a:pt x="0" y="143"/>
                    </a:moveTo>
                    <a:lnTo>
                      <a:pt x="105" y="143"/>
                    </a:lnTo>
                    <a:lnTo>
                      <a:pt x="105" y="0"/>
                    </a:lnTo>
                    <a:lnTo>
                      <a:pt x="0" y="143"/>
                    </a:lnTo>
                    <a:close/>
                  </a:path>
                </a:pathLst>
              </a:custGeom>
              <a:solidFill>
                <a:schemeClr val="accent2">
                  <a:lumMod val="50000"/>
                  <a:alpha val="38000"/>
                </a:schemeClr>
              </a:solidFill>
              <a:ln>
                <a:noFill/>
              </a:ln>
            </p:spPr>
            <p:txBody>
              <a:bodyPr vert="horz" wrap="square" lIns="91440" tIns="45720" rIns="91440" bIns="45720" numCol="1" anchor="t" anchorCtr="0" compatLnSpc="1">
                <a:prstTxWarp prst="textNoShape">
                  <a:avLst/>
                </a:prstTxWarp>
              </a:bodyPr>
              <a:lstStyle/>
              <a:p>
                <a:pPr marL="0" marR="0" lvl="0" indent="0" algn="l" defTabSz="1280125" rtl="0" eaLnBrk="1" fontAlgn="auto" latinLnBrk="0" hangingPunct="1">
                  <a:lnSpc>
                    <a:spcPct val="100000"/>
                  </a:lnSpc>
                  <a:spcBef>
                    <a:spcPts val="0"/>
                  </a:spcBef>
                  <a:spcAft>
                    <a:spcPts val="0"/>
                  </a:spcAft>
                  <a:buClrTx/>
                  <a:buSzTx/>
                  <a:buFontTx/>
                  <a:buNone/>
                  <a:tabLst/>
                  <a:defRPr/>
                </a:pPr>
                <a:endParaRPr kumimoji="0" lang="en-US" sz="2471" b="0" i="0" u="none" strike="noStrike" kern="0" cap="none" spc="0" normalizeH="0" baseline="0" noProof="0">
                  <a:ln>
                    <a:noFill/>
                  </a:ln>
                  <a:solidFill>
                    <a:srgbClr val="505050"/>
                  </a:solidFill>
                  <a:effectLst/>
                  <a:uLnTx/>
                  <a:uFillTx/>
                  <a:latin typeface="Segoe UI"/>
                  <a:ea typeface="+mn-ea"/>
                  <a:cs typeface="+mn-cs"/>
                </a:endParaRPr>
              </a:p>
            </p:txBody>
          </p:sp>
        </p:grpSp>
        <p:sp>
          <p:nvSpPr>
            <p:cNvPr id="190" name="Freeform: Shape 189">
              <a:extLst>
                <a:ext uri="{FF2B5EF4-FFF2-40B4-BE49-F238E27FC236}">
                  <a16:creationId xmlns:a16="http://schemas.microsoft.com/office/drawing/2014/main" id="{A29E2A0A-90FC-437E-BD62-B4CE52E57A23}"/>
                </a:ext>
              </a:extLst>
            </p:cNvPr>
            <p:cNvSpPr/>
            <p:nvPr/>
          </p:nvSpPr>
          <p:spPr bwMode="auto">
            <a:xfrm flipH="1">
              <a:off x="9738901" y="1601788"/>
              <a:ext cx="1604526" cy="524172"/>
            </a:xfrm>
            <a:custGeom>
              <a:avLst/>
              <a:gdLst>
                <a:gd name="connsiteX0" fmla="*/ 0 w 1821625"/>
                <a:gd name="connsiteY0" fmla="*/ 0 h 690818"/>
                <a:gd name="connsiteX1" fmla="*/ 1821625 w 1821625"/>
                <a:gd name="connsiteY1" fmla="*/ 0 h 690818"/>
                <a:gd name="connsiteX2" fmla="*/ 1821625 w 1821625"/>
                <a:gd name="connsiteY2" fmla="*/ 528944 h 690818"/>
                <a:gd name="connsiteX3" fmla="*/ 387381 w 1821625"/>
                <a:gd name="connsiteY3" fmla="*/ 528944 h 690818"/>
                <a:gd name="connsiteX4" fmla="*/ 196992 w 1821625"/>
                <a:gd name="connsiteY4" fmla="*/ 690818 h 690818"/>
                <a:gd name="connsiteX5" fmla="*/ 196992 w 1821625"/>
                <a:gd name="connsiteY5" fmla="*/ 528944 h 690818"/>
                <a:gd name="connsiteX6" fmla="*/ 0 w 1821625"/>
                <a:gd name="connsiteY6" fmla="*/ 528944 h 690818"/>
                <a:gd name="connsiteX7" fmla="*/ 0 w 1821625"/>
                <a:gd name="connsiteY7" fmla="*/ 0 h 69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1625" h="690818">
                  <a:moveTo>
                    <a:pt x="0" y="0"/>
                  </a:moveTo>
                  <a:lnTo>
                    <a:pt x="1821625" y="0"/>
                  </a:lnTo>
                  <a:lnTo>
                    <a:pt x="1821625" y="528944"/>
                  </a:lnTo>
                  <a:lnTo>
                    <a:pt x="387381" y="528944"/>
                  </a:lnTo>
                  <a:lnTo>
                    <a:pt x="196992" y="690818"/>
                  </a:lnTo>
                  <a:lnTo>
                    <a:pt x="196992" y="528944"/>
                  </a:lnTo>
                  <a:lnTo>
                    <a:pt x="0" y="528944"/>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200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Amplify</a:t>
              </a:r>
            </a:p>
          </p:txBody>
        </p:sp>
        <p:sp>
          <p:nvSpPr>
            <p:cNvPr id="211" name="Rectangle 210">
              <a:extLst>
                <a:ext uri="{FF2B5EF4-FFF2-40B4-BE49-F238E27FC236}">
                  <a16:creationId xmlns:a16="http://schemas.microsoft.com/office/drawing/2014/main" id="{22C0618D-8D69-47FF-92C3-6DE409A75649}"/>
                </a:ext>
              </a:extLst>
            </p:cNvPr>
            <p:cNvSpPr/>
            <p:nvPr/>
          </p:nvSpPr>
          <p:spPr>
            <a:xfrm>
              <a:off x="9504922" y="2090405"/>
              <a:ext cx="2072484" cy="369332"/>
            </a:xfrm>
            <a:prstGeom prst="rect">
              <a:avLst/>
            </a:prstGeom>
          </p:spPr>
          <p:txBody>
            <a:bodyPr wrap="square" lIns="0" tIns="0" rIns="0" bIns="0" anchor="t">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panose="020B0702040204020203" pitchFamily="34" charset="0"/>
                </a:rPr>
                <a:t>Evangelize the value to Boards, C-Suite and LOB</a:t>
              </a:r>
            </a:p>
          </p:txBody>
        </p:sp>
        <p:grpSp>
          <p:nvGrpSpPr>
            <p:cNvPr id="263" name="Group 262">
              <a:extLst>
                <a:ext uri="{FF2B5EF4-FFF2-40B4-BE49-F238E27FC236}">
                  <a16:creationId xmlns:a16="http://schemas.microsoft.com/office/drawing/2014/main" id="{81F16B57-0BE1-45FB-A8CD-61230A4B59F5}"/>
                </a:ext>
              </a:extLst>
            </p:cNvPr>
            <p:cNvGrpSpPr/>
            <p:nvPr/>
          </p:nvGrpSpPr>
          <p:grpSpPr>
            <a:xfrm>
              <a:off x="10257700" y="913753"/>
              <a:ext cx="566928" cy="566928"/>
              <a:chOff x="9293863" y="913753"/>
              <a:chExt cx="566928" cy="566928"/>
            </a:xfrm>
          </p:grpSpPr>
          <p:sp>
            <p:nvSpPr>
              <p:cNvPr id="258" name="Oval 257">
                <a:extLst>
                  <a:ext uri="{FF2B5EF4-FFF2-40B4-BE49-F238E27FC236}">
                    <a16:creationId xmlns:a16="http://schemas.microsoft.com/office/drawing/2014/main" id="{93D30557-DD63-4130-A8BA-46168590C40B}"/>
                  </a:ext>
                </a:extLst>
              </p:cNvPr>
              <p:cNvSpPr>
                <a:spLocks/>
              </p:cNvSpPr>
              <p:nvPr/>
            </p:nvSpPr>
            <p:spPr bwMode="auto">
              <a:xfrm>
                <a:off x="9293863" y="913753"/>
                <a:ext cx="566928" cy="566928"/>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259" name="Oval 258">
                <a:extLst>
                  <a:ext uri="{FF2B5EF4-FFF2-40B4-BE49-F238E27FC236}">
                    <a16:creationId xmlns:a16="http://schemas.microsoft.com/office/drawing/2014/main" id="{E6EBE601-4BDC-498F-881B-8D0F65E97562}"/>
                  </a:ext>
                </a:extLst>
              </p:cNvPr>
              <p:cNvSpPr>
                <a:spLocks/>
              </p:cNvSpPr>
              <p:nvPr/>
            </p:nvSpPr>
            <p:spPr bwMode="auto">
              <a:xfrm>
                <a:off x="9322724" y="942614"/>
                <a:ext cx="509207" cy="509207"/>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95" name="Group 66" descr="megaphone, nominate">
                <a:extLst>
                  <a:ext uri="{FF2B5EF4-FFF2-40B4-BE49-F238E27FC236}">
                    <a16:creationId xmlns:a16="http://schemas.microsoft.com/office/drawing/2014/main" id="{DFEB0D00-8821-42AE-8FE6-DC664793E9BE}"/>
                  </a:ext>
                </a:extLst>
              </p:cNvPr>
              <p:cNvGrpSpPr>
                <a:grpSpLocks noChangeAspect="1"/>
              </p:cNvGrpSpPr>
              <p:nvPr/>
            </p:nvGrpSpPr>
            <p:grpSpPr bwMode="auto">
              <a:xfrm>
                <a:off x="9428926" y="1085500"/>
                <a:ext cx="296802" cy="223435"/>
                <a:chOff x="6960" y="1382"/>
                <a:chExt cx="267" cy="201"/>
              </a:xfrm>
            </p:grpSpPr>
            <p:sp>
              <p:nvSpPr>
                <p:cNvPr id="196" name="AutoShape 65">
                  <a:extLst>
                    <a:ext uri="{FF2B5EF4-FFF2-40B4-BE49-F238E27FC236}">
                      <a16:creationId xmlns:a16="http://schemas.microsoft.com/office/drawing/2014/main" id="{840F48D0-A110-46E5-8880-F0C05CCFB6E1}"/>
                    </a:ext>
                  </a:extLst>
                </p:cNvPr>
                <p:cNvSpPr>
                  <a:spLocks noChangeAspect="1" noChangeArrowheads="1" noTextEdit="1"/>
                </p:cNvSpPr>
                <p:nvPr/>
              </p:nvSpPr>
              <p:spPr bwMode="auto">
                <a:xfrm>
                  <a:off x="6960" y="1382"/>
                  <a:ext cx="267" cy="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7" name="Freeform 67">
                  <a:extLst>
                    <a:ext uri="{FF2B5EF4-FFF2-40B4-BE49-F238E27FC236}">
                      <a16:creationId xmlns:a16="http://schemas.microsoft.com/office/drawing/2014/main" id="{874AC559-32FF-47A8-A55A-B0A79EF5EEF8}"/>
                    </a:ext>
                  </a:extLst>
                </p:cNvPr>
                <p:cNvSpPr>
                  <a:spLocks/>
                </p:cNvSpPr>
                <p:nvPr/>
              </p:nvSpPr>
              <p:spPr bwMode="auto">
                <a:xfrm>
                  <a:off x="7178" y="1381"/>
                  <a:ext cx="49" cy="190"/>
                </a:xfrm>
                <a:custGeom>
                  <a:avLst/>
                  <a:gdLst>
                    <a:gd name="T0" fmla="*/ 15 w 71"/>
                    <a:gd name="T1" fmla="*/ 0 h 272"/>
                    <a:gd name="T2" fmla="*/ 0 w 71"/>
                    <a:gd name="T3" fmla="*/ 15 h 272"/>
                    <a:gd name="T4" fmla="*/ 37 w 71"/>
                    <a:gd name="T5" fmla="*/ 69 h 272"/>
                    <a:gd name="T6" fmla="*/ 51 w 71"/>
                    <a:gd name="T7" fmla="*/ 136 h 272"/>
                    <a:gd name="T8" fmla="*/ 37 w 71"/>
                    <a:gd name="T9" fmla="*/ 203 h 272"/>
                    <a:gd name="T10" fmla="*/ 0 w 71"/>
                    <a:gd name="T11" fmla="*/ 257 h 272"/>
                    <a:gd name="T12" fmla="*/ 15 w 71"/>
                    <a:gd name="T13" fmla="*/ 272 h 272"/>
                    <a:gd name="T14" fmla="*/ 71 w 71"/>
                    <a:gd name="T15" fmla="*/ 136 h 272"/>
                    <a:gd name="T16" fmla="*/ 15 w 71"/>
                    <a:gd name="T17"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272">
                      <a:moveTo>
                        <a:pt x="15" y="0"/>
                      </a:moveTo>
                      <a:cubicBezTo>
                        <a:pt x="0" y="15"/>
                        <a:pt x="0" y="15"/>
                        <a:pt x="0" y="15"/>
                      </a:cubicBezTo>
                      <a:cubicBezTo>
                        <a:pt x="16" y="30"/>
                        <a:pt x="29" y="49"/>
                        <a:pt x="37" y="69"/>
                      </a:cubicBezTo>
                      <a:cubicBezTo>
                        <a:pt x="46" y="90"/>
                        <a:pt x="51" y="113"/>
                        <a:pt x="51" y="136"/>
                      </a:cubicBezTo>
                      <a:cubicBezTo>
                        <a:pt x="51" y="159"/>
                        <a:pt x="46" y="182"/>
                        <a:pt x="37" y="203"/>
                      </a:cubicBezTo>
                      <a:cubicBezTo>
                        <a:pt x="29" y="223"/>
                        <a:pt x="16" y="242"/>
                        <a:pt x="0" y="257"/>
                      </a:cubicBezTo>
                      <a:cubicBezTo>
                        <a:pt x="15" y="272"/>
                        <a:pt x="15" y="272"/>
                        <a:pt x="15" y="272"/>
                      </a:cubicBezTo>
                      <a:cubicBezTo>
                        <a:pt x="50" y="237"/>
                        <a:pt x="71" y="189"/>
                        <a:pt x="71" y="136"/>
                      </a:cubicBezTo>
                      <a:cubicBezTo>
                        <a:pt x="71" y="83"/>
                        <a:pt x="50" y="35"/>
                        <a:pt x="1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8" name="Freeform 68">
                  <a:extLst>
                    <a:ext uri="{FF2B5EF4-FFF2-40B4-BE49-F238E27FC236}">
                      <a16:creationId xmlns:a16="http://schemas.microsoft.com/office/drawing/2014/main" id="{6F078E4E-90A8-4B8B-9674-7E5ADB81B256}"/>
                    </a:ext>
                  </a:extLst>
                </p:cNvPr>
                <p:cNvSpPr>
                  <a:spLocks/>
                </p:cNvSpPr>
                <p:nvPr/>
              </p:nvSpPr>
              <p:spPr bwMode="auto">
                <a:xfrm>
                  <a:off x="7080" y="1399"/>
                  <a:ext cx="34" cy="155"/>
                </a:xfrm>
                <a:custGeom>
                  <a:avLst/>
                  <a:gdLst>
                    <a:gd name="T0" fmla="*/ 31 w 49"/>
                    <a:gd name="T1" fmla="*/ 5 h 222"/>
                    <a:gd name="T2" fmla="*/ 24 w 49"/>
                    <a:gd name="T3" fmla="*/ 0 h 222"/>
                    <a:gd name="T4" fmla="*/ 21 w 49"/>
                    <a:gd name="T5" fmla="*/ 1 h 222"/>
                    <a:gd name="T6" fmla="*/ 21 w 49"/>
                    <a:gd name="T7" fmla="*/ 1 h 222"/>
                    <a:gd name="T8" fmla="*/ 20 w 49"/>
                    <a:gd name="T9" fmla="*/ 2 h 222"/>
                    <a:gd name="T10" fmla="*/ 19 w 49"/>
                    <a:gd name="T11" fmla="*/ 2 h 222"/>
                    <a:gd name="T12" fmla="*/ 0 w 49"/>
                    <a:gd name="T13" fmla="*/ 86 h 222"/>
                    <a:gd name="T14" fmla="*/ 16 w 49"/>
                    <a:gd name="T15" fmla="*/ 93 h 222"/>
                    <a:gd name="T16" fmla="*/ 24 w 49"/>
                    <a:gd name="T17" fmla="*/ 110 h 222"/>
                    <a:gd name="T18" fmla="*/ 15 w 49"/>
                    <a:gd name="T19" fmla="*/ 128 h 222"/>
                    <a:gd name="T20" fmla="*/ 0 w 49"/>
                    <a:gd name="T21" fmla="*/ 135 h 222"/>
                    <a:gd name="T22" fmla="*/ 19 w 49"/>
                    <a:gd name="T23" fmla="*/ 220 h 222"/>
                    <a:gd name="T24" fmla="*/ 20 w 49"/>
                    <a:gd name="T25" fmla="*/ 221 h 222"/>
                    <a:gd name="T26" fmla="*/ 24 w 49"/>
                    <a:gd name="T27" fmla="*/ 222 h 222"/>
                    <a:gd name="T28" fmla="*/ 31 w 49"/>
                    <a:gd name="T29" fmla="*/ 217 h 222"/>
                    <a:gd name="T30" fmla="*/ 46 w 49"/>
                    <a:gd name="T31" fmla="*/ 159 h 222"/>
                    <a:gd name="T32" fmla="*/ 49 w 49"/>
                    <a:gd name="T33" fmla="*/ 111 h 222"/>
                    <a:gd name="T34" fmla="*/ 46 w 49"/>
                    <a:gd name="T35" fmla="*/ 63 h 222"/>
                    <a:gd name="T36" fmla="*/ 31 w 49"/>
                    <a:gd name="T37" fmla="*/ 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222">
                      <a:moveTo>
                        <a:pt x="31" y="5"/>
                      </a:moveTo>
                      <a:cubicBezTo>
                        <a:pt x="29" y="2"/>
                        <a:pt x="26" y="0"/>
                        <a:pt x="24" y="0"/>
                      </a:cubicBezTo>
                      <a:cubicBezTo>
                        <a:pt x="23" y="0"/>
                        <a:pt x="22" y="0"/>
                        <a:pt x="21" y="1"/>
                      </a:cubicBezTo>
                      <a:cubicBezTo>
                        <a:pt x="21" y="1"/>
                        <a:pt x="21" y="1"/>
                        <a:pt x="21" y="1"/>
                      </a:cubicBezTo>
                      <a:cubicBezTo>
                        <a:pt x="20" y="1"/>
                        <a:pt x="20" y="1"/>
                        <a:pt x="20" y="2"/>
                      </a:cubicBezTo>
                      <a:cubicBezTo>
                        <a:pt x="19" y="2"/>
                        <a:pt x="19" y="2"/>
                        <a:pt x="19" y="2"/>
                      </a:cubicBezTo>
                      <a:cubicBezTo>
                        <a:pt x="10" y="10"/>
                        <a:pt x="2" y="43"/>
                        <a:pt x="0" y="86"/>
                      </a:cubicBezTo>
                      <a:cubicBezTo>
                        <a:pt x="6" y="86"/>
                        <a:pt x="12" y="89"/>
                        <a:pt x="16" y="93"/>
                      </a:cubicBezTo>
                      <a:cubicBezTo>
                        <a:pt x="21" y="97"/>
                        <a:pt x="24" y="103"/>
                        <a:pt x="24" y="110"/>
                      </a:cubicBezTo>
                      <a:cubicBezTo>
                        <a:pt x="24" y="117"/>
                        <a:pt x="20" y="124"/>
                        <a:pt x="15" y="128"/>
                      </a:cubicBezTo>
                      <a:cubicBezTo>
                        <a:pt x="11" y="132"/>
                        <a:pt x="6" y="135"/>
                        <a:pt x="0" y="135"/>
                      </a:cubicBezTo>
                      <a:cubicBezTo>
                        <a:pt x="2" y="178"/>
                        <a:pt x="9" y="212"/>
                        <a:pt x="19" y="220"/>
                      </a:cubicBezTo>
                      <a:cubicBezTo>
                        <a:pt x="20" y="221"/>
                        <a:pt x="20" y="221"/>
                        <a:pt x="20" y="221"/>
                      </a:cubicBezTo>
                      <a:cubicBezTo>
                        <a:pt x="22" y="222"/>
                        <a:pt x="23" y="222"/>
                        <a:pt x="24" y="222"/>
                      </a:cubicBezTo>
                      <a:cubicBezTo>
                        <a:pt x="26" y="222"/>
                        <a:pt x="29" y="221"/>
                        <a:pt x="31" y="217"/>
                      </a:cubicBezTo>
                      <a:cubicBezTo>
                        <a:pt x="38" y="208"/>
                        <a:pt x="43" y="187"/>
                        <a:pt x="46" y="159"/>
                      </a:cubicBezTo>
                      <a:cubicBezTo>
                        <a:pt x="48" y="145"/>
                        <a:pt x="49" y="128"/>
                        <a:pt x="49" y="111"/>
                      </a:cubicBezTo>
                      <a:cubicBezTo>
                        <a:pt x="49" y="94"/>
                        <a:pt x="48" y="78"/>
                        <a:pt x="46" y="63"/>
                      </a:cubicBezTo>
                      <a:cubicBezTo>
                        <a:pt x="43" y="35"/>
                        <a:pt x="38" y="14"/>
                        <a:pt x="31" y="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9" name="Freeform 69">
                  <a:extLst>
                    <a:ext uri="{FF2B5EF4-FFF2-40B4-BE49-F238E27FC236}">
                      <a16:creationId xmlns:a16="http://schemas.microsoft.com/office/drawing/2014/main" id="{3DB40A26-6D4C-46C6-8B2E-5AD9B41CA3F7}"/>
                    </a:ext>
                  </a:extLst>
                </p:cNvPr>
                <p:cNvSpPr>
                  <a:spLocks/>
                </p:cNvSpPr>
                <p:nvPr/>
              </p:nvSpPr>
              <p:spPr bwMode="auto">
                <a:xfrm>
                  <a:off x="7107" y="1399"/>
                  <a:ext cx="2" cy="1"/>
                </a:xfrm>
                <a:custGeom>
                  <a:avLst/>
                  <a:gdLst>
                    <a:gd name="T0" fmla="*/ 1 w 2"/>
                    <a:gd name="T1" fmla="*/ 1 h 1"/>
                    <a:gd name="T2" fmla="*/ 2 w 2"/>
                    <a:gd name="T3" fmla="*/ 0 h 1"/>
                    <a:gd name="T4" fmla="*/ 0 w 2"/>
                    <a:gd name="T5" fmla="*/ 1 h 1"/>
                    <a:gd name="T6" fmla="*/ 1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2" y="0"/>
                        <a:pt x="2" y="0"/>
                        <a:pt x="2" y="0"/>
                      </a:cubicBezTo>
                      <a:cubicBezTo>
                        <a:pt x="0" y="1"/>
                        <a:pt x="0" y="1"/>
                        <a:pt x="0" y="1"/>
                      </a:cubicBezTo>
                      <a:cubicBezTo>
                        <a:pt x="0" y="1"/>
                        <a:pt x="0" y="1"/>
                        <a:pt x="1" y="1"/>
                      </a:cubicBezTo>
                      <a:cubicBezTo>
                        <a:pt x="1" y="1"/>
                        <a:pt x="1" y="1"/>
                        <a:pt x="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0" name="Freeform 70">
                  <a:extLst>
                    <a:ext uri="{FF2B5EF4-FFF2-40B4-BE49-F238E27FC236}">
                      <a16:creationId xmlns:a16="http://schemas.microsoft.com/office/drawing/2014/main" id="{D51702F0-1F5B-4A86-99C2-DE213DE11461}"/>
                    </a:ext>
                  </a:extLst>
                </p:cNvPr>
                <p:cNvSpPr>
                  <a:spLocks/>
                </p:cNvSpPr>
                <p:nvPr/>
              </p:nvSpPr>
              <p:spPr bwMode="auto">
                <a:xfrm>
                  <a:off x="7109" y="1399"/>
                  <a:ext cx="1"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1" y="0"/>
                        <a:pt x="0" y="0"/>
                        <a:pt x="0" y="0"/>
                      </a:cubicBezTo>
                      <a:cubicBezTo>
                        <a:pt x="0" y="0"/>
                        <a:pt x="0" y="0"/>
                        <a:pt x="0" y="0"/>
                      </a:cubicBezTo>
                      <a:cubicBezTo>
                        <a:pt x="0"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1" name="Freeform 71">
                  <a:extLst>
                    <a:ext uri="{FF2B5EF4-FFF2-40B4-BE49-F238E27FC236}">
                      <a16:creationId xmlns:a16="http://schemas.microsoft.com/office/drawing/2014/main" id="{DC49A64C-79E0-4754-8F9D-88F692D69AE3}"/>
                    </a:ext>
                  </a:extLst>
                </p:cNvPr>
                <p:cNvSpPr>
                  <a:spLocks/>
                </p:cNvSpPr>
                <p:nvPr/>
              </p:nvSpPr>
              <p:spPr bwMode="auto">
                <a:xfrm>
                  <a:off x="7108" y="1399"/>
                  <a:ext cx="1" cy="1"/>
                </a:xfrm>
                <a:custGeom>
                  <a:avLst/>
                  <a:gdLst>
                    <a:gd name="T0" fmla="*/ 1 w 1"/>
                    <a:gd name="T1" fmla="*/ 0 h 1"/>
                    <a:gd name="T2" fmla="*/ 1 w 1"/>
                    <a:gd name="T3" fmla="*/ 0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0"/>
                        <a:pt x="0" y="0"/>
                        <a:pt x="0" y="1"/>
                      </a:cubicBezTo>
                      <a:cubicBezTo>
                        <a:pt x="1" y="0"/>
                        <a:pt x="1" y="0"/>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2" name="Freeform 72">
                  <a:extLst>
                    <a:ext uri="{FF2B5EF4-FFF2-40B4-BE49-F238E27FC236}">
                      <a16:creationId xmlns:a16="http://schemas.microsoft.com/office/drawing/2014/main" id="{E9DC1CBA-6D68-41F2-91EB-4A030536C557}"/>
                    </a:ext>
                  </a:extLst>
                </p:cNvPr>
                <p:cNvSpPr>
                  <a:spLocks/>
                </p:cNvSpPr>
                <p:nvPr/>
              </p:nvSpPr>
              <p:spPr bwMode="auto">
                <a:xfrm>
                  <a:off x="7107" y="1552"/>
                  <a:ext cx="2" cy="1"/>
                </a:xfrm>
                <a:custGeom>
                  <a:avLst/>
                  <a:gdLst>
                    <a:gd name="T0" fmla="*/ 0 w 2"/>
                    <a:gd name="T1" fmla="*/ 0 h 1"/>
                    <a:gd name="T2" fmla="*/ 2 w 2"/>
                    <a:gd name="T3" fmla="*/ 1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2" y="1"/>
                        <a:pt x="2" y="1"/>
                        <a:pt x="2" y="1"/>
                      </a:cubicBezTo>
                      <a:cubicBezTo>
                        <a:pt x="1" y="1"/>
                        <a:pt x="1" y="0"/>
                        <a:pt x="1"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3" name="Freeform 73">
                  <a:extLst>
                    <a:ext uri="{FF2B5EF4-FFF2-40B4-BE49-F238E27FC236}">
                      <a16:creationId xmlns:a16="http://schemas.microsoft.com/office/drawing/2014/main" id="{5AA6BDBD-04C3-490E-8D4B-9C2A75D2E8B4}"/>
                    </a:ext>
                  </a:extLst>
                </p:cNvPr>
                <p:cNvSpPr>
                  <a:spLocks/>
                </p:cNvSpPr>
                <p:nvPr/>
              </p:nvSpPr>
              <p:spPr bwMode="auto">
                <a:xfrm>
                  <a:off x="6974" y="151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4" name="Freeform 74">
                  <a:extLst>
                    <a:ext uri="{FF2B5EF4-FFF2-40B4-BE49-F238E27FC236}">
                      <a16:creationId xmlns:a16="http://schemas.microsoft.com/office/drawing/2014/main" id="{81F2A51A-6A99-437E-8181-E20D8DC10DA8}"/>
                    </a:ext>
                  </a:extLst>
                </p:cNvPr>
                <p:cNvSpPr>
                  <a:spLocks/>
                </p:cNvSpPr>
                <p:nvPr/>
              </p:nvSpPr>
              <p:spPr bwMode="auto">
                <a:xfrm>
                  <a:off x="6973" y="1511"/>
                  <a:ext cx="1" cy="1"/>
                </a:xfrm>
                <a:custGeom>
                  <a:avLst/>
                  <a:gdLst>
                    <a:gd name="T0" fmla="*/ 0 w 2"/>
                    <a:gd name="T1" fmla="*/ 0 h 1"/>
                    <a:gd name="T2" fmla="*/ 2 w 2"/>
                    <a:gd name="T3" fmla="*/ 1 h 1"/>
                    <a:gd name="T4" fmla="*/ 2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1" y="1"/>
                        <a:pt x="2" y="1"/>
                      </a:cubicBezTo>
                      <a:cubicBezTo>
                        <a:pt x="2" y="1"/>
                        <a:pt x="2" y="1"/>
                        <a:pt x="2" y="1"/>
                      </a:cubicBezTo>
                      <a:cubicBezTo>
                        <a:pt x="1" y="1"/>
                        <a:pt x="1"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5" name="Freeform 75">
                  <a:extLst>
                    <a:ext uri="{FF2B5EF4-FFF2-40B4-BE49-F238E27FC236}">
                      <a16:creationId xmlns:a16="http://schemas.microsoft.com/office/drawing/2014/main" id="{07F3B805-4C86-4806-BF1D-C07750F15040}"/>
                    </a:ext>
                  </a:extLst>
                </p:cNvPr>
                <p:cNvSpPr>
                  <a:spLocks/>
                </p:cNvSpPr>
                <p:nvPr/>
              </p:nvSpPr>
              <p:spPr bwMode="auto">
                <a:xfrm>
                  <a:off x="6960" y="1399"/>
                  <a:ext cx="137" cy="183"/>
                </a:xfrm>
                <a:custGeom>
                  <a:avLst/>
                  <a:gdLst>
                    <a:gd name="T0" fmla="*/ 173 w 197"/>
                    <a:gd name="T1" fmla="*/ 134 h 262"/>
                    <a:gd name="T2" fmla="*/ 189 w 197"/>
                    <a:gd name="T3" fmla="*/ 127 h 262"/>
                    <a:gd name="T4" fmla="*/ 197 w 197"/>
                    <a:gd name="T5" fmla="*/ 109 h 262"/>
                    <a:gd name="T6" fmla="*/ 189 w 197"/>
                    <a:gd name="T7" fmla="*/ 92 h 262"/>
                    <a:gd name="T8" fmla="*/ 173 w 197"/>
                    <a:gd name="T9" fmla="*/ 85 h 262"/>
                    <a:gd name="T10" fmla="*/ 192 w 197"/>
                    <a:gd name="T11" fmla="*/ 1 h 262"/>
                    <a:gd name="T12" fmla="*/ 193 w 197"/>
                    <a:gd name="T13" fmla="*/ 0 h 262"/>
                    <a:gd name="T14" fmla="*/ 192 w 197"/>
                    <a:gd name="T15" fmla="*/ 1 h 262"/>
                    <a:gd name="T16" fmla="*/ 78 w 197"/>
                    <a:gd name="T17" fmla="*/ 50 h 262"/>
                    <a:gd name="T18" fmla="*/ 52 w 197"/>
                    <a:gd name="T19" fmla="*/ 56 h 262"/>
                    <a:gd name="T20" fmla="*/ 21 w 197"/>
                    <a:gd name="T21" fmla="*/ 60 h 262"/>
                    <a:gd name="T22" fmla="*/ 20 w 197"/>
                    <a:gd name="T23" fmla="*/ 59 h 262"/>
                    <a:gd name="T24" fmla="*/ 17 w 197"/>
                    <a:gd name="T25" fmla="*/ 60 h 262"/>
                    <a:gd name="T26" fmla="*/ 0 w 197"/>
                    <a:gd name="T27" fmla="*/ 110 h 262"/>
                    <a:gd name="T28" fmla="*/ 18 w 197"/>
                    <a:gd name="T29" fmla="*/ 160 h 262"/>
                    <a:gd name="T30" fmla="*/ 20 w 197"/>
                    <a:gd name="T31" fmla="*/ 161 h 262"/>
                    <a:gd name="T32" fmla="*/ 20 w 197"/>
                    <a:gd name="T33" fmla="*/ 161 h 262"/>
                    <a:gd name="T34" fmla="*/ 52 w 197"/>
                    <a:gd name="T35" fmla="*/ 165 h 262"/>
                    <a:gd name="T36" fmla="*/ 78 w 197"/>
                    <a:gd name="T37" fmla="*/ 170 h 262"/>
                    <a:gd name="T38" fmla="*/ 80 w 197"/>
                    <a:gd name="T39" fmla="*/ 171 h 262"/>
                    <a:gd name="T40" fmla="*/ 80 w 197"/>
                    <a:gd name="T41" fmla="*/ 262 h 262"/>
                    <a:gd name="T42" fmla="*/ 121 w 197"/>
                    <a:gd name="T43" fmla="*/ 262 h 262"/>
                    <a:gd name="T44" fmla="*/ 121 w 197"/>
                    <a:gd name="T45" fmla="*/ 183 h 262"/>
                    <a:gd name="T46" fmla="*/ 192 w 197"/>
                    <a:gd name="T47" fmla="*/ 219 h 262"/>
                    <a:gd name="T48" fmla="*/ 193 w 197"/>
                    <a:gd name="T49" fmla="*/ 220 h 262"/>
                    <a:gd name="T50" fmla="*/ 193 w 197"/>
                    <a:gd name="T51" fmla="*/ 220 h 262"/>
                    <a:gd name="T52" fmla="*/ 192 w 197"/>
                    <a:gd name="T53" fmla="*/ 219 h 262"/>
                    <a:gd name="T54" fmla="*/ 173 w 197"/>
                    <a:gd name="T55" fmla="*/ 13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262">
                      <a:moveTo>
                        <a:pt x="173" y="134"/>
                      </a:moveTo>
                      <a:cubicBezTo>
                        <a:pt x="179" y="133"/>
                        <a:pt x="184" y="131"/>
                        <a:pt x="189" y="127"/>
                      </a:cubicBezTo>
                      <a:cubicBezTo>
                        <a:pt x="193" y="123"/>
                        <a:pt x="197" y="116"/>
                        <a:pt x="197" y="109"/>
                      </a:cubicBezTo>
                      <a:cubicBezTo>
                        <a:pt x="197" y="102"/>
                        <a:pt x="194" y="96"/>
                        <a:pt x="189" y="92"/>
                      </a:cubicBezTo>
                      <a:cubicBezTo>
                        <a:pt x="185" y="87"/>
                        <a:pt x="179" y="85"/>
                        <a:pt x="173" y="85"/>
                      </a:cubicBezTo>
                      <a:cubicBezTo>
                        <a:pt x="175" y="42"/>
                        <a:pt x="183" y="9"/>
                        <a:pt x="192" y="1"/>
                      </a:cubicBezTo>
                      <a:cubicBezTo>
                        <a:pt x="192" y="1"/>
                        <a:pt x="192" y="1"/>
                        <a:pt x="193" y="0"/>
                      </a:cubicBezTo>
                      <a:cubicBezTo>
                        <a:pt x="192" y="1"/>
                        <a:pt x="192" y="1"/>
                        <a:pt x="192" y="1"/>
                      </a:cubicBezTo>
                      <a:cubicBezTo>
                        <a:pt x="158" y="23"/>
                        <a:pt x="119" y="40"/>
                        <a:pt x="78" y="50"/>
                      </a:cubicBezTo>
                      <a:cubicBezTo>
                        <a:pt x="69" y="52"/>
                        <a:pt x="60" y="54"/>
                        <a:pt x="52" y="56"/>
                      </a:cubicBezTo>
                      <a:cubicBezTo>
                        <a:pt x="42" y="57"/>
                        <a:pt x="31" y="59"/>
                        <a:pt x="21" y="60"/>
                      </a:cubicBezTo>
                      <a:cubicBezTo>
                        <a:pt x="21" y="59"/>
                        <a:pt x="20" y="59"/>
                        <a:pt x="20" y="59"/>
                      </a:cubicBezTo>
                      <a:cubicBezTo>
                        <a:pt x="19" y="59"/>
                        <a:pt x="18" y="60"/>
                        <a:pt x="17" y="60"/>
                      </a:cubicBezTo>
                      <a:cubicBezTo>
                        <a:pt x="7" y="63"/>
                        <a:pt x="0" y="84"/>
                        <a:pt x="0" y="110"/>
                      </a:cubicBezTo>
                      <a:cubicBezTo>
                        <a:pt x="0" y="137"/>
                        <a:pt x="8" y="158"/>
                        <a:pt x="18" y="160"/>
                      </a:cubicBezTo>
                      <a:cubicBezTo>
                        <a:pt x="19" y="161"/>
                        <a:pt x="19" y="161"/>
                        <a:pt x="20" y="161"/>
                      </a:cubicBezTo>
                      <a:cubicBezTo>
                        <a:pt x="20" y="161"/>
                        <a:pt x="20" y="161"/>
                        <a:pt x="20" y="161"/>
                      </a:cubicBezTo>
                      <a:cubicBezTo>
                        <a:pt x="31" y="162"/>
                        <a:pt x="41" y="163"/>
                        <a:pt x="52" y="165"/>
                      </a:cubicBezTo>
                      <a:cubicBezTo>
                        <a:pt x="61" y="166"/>
                        <a:pt x="69" y="168"/>
                        <a:pt x="78" y="170"/>
                      </a:cubicBezTo>
                      <a:cubicBezTo>
                        <a:pt x="79" y="170"/>
                        <a:pt x="79" y="170"/>
                        <a:pt x="80" y="171"/>
                      </a:cubicBezTo>
                      <a:cubicBezTo>
                        <a:pt x="80" y="262"/>
                        <a:pt x="80" y="262"/>
                        <a:pt x="80" y="262"/>
                      </a:cubicBezTo>
                      <a:cubicBezTo>
                        <a:pt x="121" y="262"/>
                        <a:pt x="121" y="262"/>
                        <a:pt x="121" y="262"/>
                      </a:cubicBezTo>
                      <a:cubicBezTo>
                        <a:pt x="121" y="183"/>
                        <a:pt x="121" y="183"/>
                        <a:pt x="121" y="183"/>
                      </a:cubicBezTo>
                      <a:cubicBezTo>
                        <a:pt x="146" y="193"/>
                        <a:pt x="170" y="205"/>
                        <a:pt x="192" y="219"/>
                      </a:cubicBezTo>
                      <a:cubicBezTo>
                        <a:pt x="192" y="219"/>
                        <a:pt x="192" y="220"/>
                        <a:pt x="193" y="220"/>
                      </a:cubicBezTo>
                      <a:cubicBezTo>
                        <a:pt x="193" y="220"/>
                        <a:pt x="193" y="220"/>
                        <a:pt x="193" y="220"/>
                      </a:cubicBezTo>
                      <a:cubicBezTo>
                        <a:pt x="193" y="220"/>
                        <a:pt x="193" y="220"/>
                        <a:pt x="192" y="219"/>
                      </a:cubicBezTo>
                      <a:cubicBezTo>
                        <a:pt x="183" y="211"/>
                        <a:pt x="175" y="177"/>
                        <a:pt x="173" y="13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6" name="Freeform 76">
                  <a:extLst>
                    <a:ext uri="{FF2B5EF4-FFF2-40B4-BE49-F238E27FC236}">
                      <a16:creationId xmlns:a16="http://schemas.microsoft.com/office/drawing/2014/main" id="{D3F0DF53-B04B-437D-82E0-03F5DC726E1B}"/>
                    </a:ext>
                  </a:extLst>
                </p:cNvPr>
                <p:cNvSpPr>
                  <a:spLocks/>
                </p:cNvSpPr>
                <p:nvPr/>
              </p:nvSpPr>
              <p:spPr bwMode="auto">
                <a:xfrm>
                  <a:off x="7141" y="1419"/>
                  <a:ext cx="30" cy="114"/>
                </a:xfrm>
                <a:custGeom>
                  <a:avLst/>
                  <a:gdLst>
                    <a:gd name="T0" fmla="*/ 43 w 43"/>
                    <a:gd name="T1" fmla="*/ 82 h 164"/>
                    <a:gd name="T2" fmla="*/ 14 w 43"/>
                    <a:gd name="T3" fmla="*/ 0 h 164"/>
                    <a:gd name="T4" fmla="*/ 0 w 43"/>
                    <a:gd name="T5" fmla="*/ 14 h 164"/>
                    <a:gd name="T6" fmla="*/ 23 w 43"/>
                    <a:gd name="T7" fmla="*/ 82 h 164"/>
                    <a:gd name="T8" fmla="*/ 0 w 43"/>
                    <a:gd name="T9" fmla="*/ 150 h 164"/>
                    <a:gd name="T10" fmla="*/ 14 w 43"/>
                    <a:gd name="T11" fmla="*/ 164 h 164"/>
                    <a:gd name="T12" fmla="*/ 43 w 43"/>
                    <a:gd name="T13" fmla="*/ 82 h 164"/>
                  </a:gdLst>
                  <a:ahLst/>
                  <a:cxnLst>
                    <a:cxn ang="0">
                      <a:pos x="T0" y="T1"/>
                    </a:cxn>
                    <a:cxn ang="0">
                      <a:pos x="T2" y="T3"/>
                    </a:cxn>
                    <a:cxn ang="0">
                      <a:pos x="T4" y="T5"/>
                    </a:cxn>
                    <a:cxn ang="0">
                      <a:pos x="T6" y="T7"/>
                    </a:cxn>
                    <a:cxn ang="0">
                      <a:pos x="T8" y="T9"/>
                    </a:cxn>
                    <a:cxn ang="0">
                      <a:pos x="T10" y="T11"/>
                    </a:cxn>
                    <a:cxn ang="0">
                      <a:pos x="T12" y="T13"/>
                    </a:cxn>
                  </a:cxnLst>
                  <a:rect l="0" t="0" r="r" b="b"/>
                  <a:pathLst>
                    <a:path w="43" h="164">
                      <a:moveTo>
                        <a:pt x="43" y="82"/>
                      </a:moveTo>
                      <a:cubicBezTo>
                        <a:pt x="43" y="51"/>
                        <a:pt x="32" y="22"/>
                        <a:pt x="14" y="0"/>
                      </a:cubicBezTo>
                      <a:cubicBezTo>
                        <a:pt x="0" y="14"/>
                        <a:pt x="0" y="14"/>
                        <a:pt x="0" y="14"/>
                      </a:cubicBezTo>
                      <a:cubicBezTo>
                        <a:pt x="15" y="34"/>
                        <a:pt x="23" y="57"/>
                        <a:pt x="23" y="82"/>
                      </a:cubicBezTo>
                      <a:cubicBezTo>
                        <a:pt x="23" y="107"/>
                        <a:pt x="15" y="130"/>
                        <a:pt x="0" y="150"/>
                      </a:cubicBezTo>
                      <a:cubicBezTo>
                        <a:pt x="14" y="164"/>
                        <a:pt x="14" y="164"/>
                        <a:pt x="14" y="164"/>
                      </a:cubicBezTo>
                      <a:cubicBezTo>
                        <a:pt x="32" y="142"/>
                        <a:pt x="43" y="113"/>
                        <a:pt x="4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sp>
        <p:nvSpPr>
          <p:cNvPr id="3" name="Rectangle 2">
            <a:extLst>
              <a:ext uri="{FF2B5EF4-FFF2-40B4-BE49-F238E27FC236}">
                <a16:creationId xmlns:a16="http://schemas.microsoft.com/office/drawing/2014/main" id="{04C6B246-70BE-4049-AF2D-01234ECF2804}"/>
              </a:ext>
            </a:extLst>
          </p:cNvPr>
          <p:cNvSpPr/>
          <p:nvPr/>
        </p:nvSpPr>
        <p:spPr bwMode="auto">
          <a:xfrm>
            <a:off x="1036972" y="6106694"/>
            <a:ext cx="1385844" cy="35865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BA1437FB-1080-4220-A6B1-0260D2FA13E1}"/>
              </a:ext>
            </a:extLst>
          </p:cNvPr>
          <p:cNvSpPr txBox="1"/>
          <p:nvPr/>
        </p:nvSpPr>
        <p:spPr>
          <a:xfrm>
            <a:off x="1240425" y="6132028"/>
            <a:ext cx="91916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Services</a:t>
            </a:r>
          </a:p>
        </p:txBody>
      </p:sp>
      <p:sp>
        <p:nvSpPr>
          <p:cNvPr id="6" name="Rectangle 5">
            <a:extLst>
              <a:ext uri="{FF2B5EF4-FFF2-40B4-BE49-F238E27FC236}">
                <a16:creationId xmlns:a16="http://schemas.microsoft.com/office/drawing/2014/main" id="{4FDC8CB3-6AAB-4915-B574-2524EC5AC067}"/>
              </a:ext>
            </a:extLst>
          </p:cNvPr>
          <p:cNvSpPr/>
          <p:nvPr/>
        </p:nvSpPr>
        <p:spPr bwMode="auto">
          <a:xfrm>
            <a:off x="5463494" y="6073374"/>
            <a:ext cx="1618050" cy="358657"/>
          </a:xfrm>
          <a:prstGeom prst="rect">
            <a:avLst/>
          </a:prstGeom>
          <a:solidFill>
            <a:schemeClr val="bg1">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4CBCC01E-F64F-4EC1-8E06-51A48AFFFD05}"/>
              </a:ext>
            </a:extLst>
          </p:cNvPr>
          <p:cNvSpPr txBox="1"/>
          <p:nvPr/>
        </p:nvSpPr>
        <p:spPr>
          <a:xfrm>
            <a:off x="5663265" y="6076565"/>
            <a:ext cx="100989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ISV Apps</a:t>
            </a:r>
          </a:p>
        </p:txBody>
      </p:sp>
      <p:sp>
        <p:nvSpPr>
          <p:cNvPr id="60" name="Rectangle 59">
            <a:extLst>
              <a:ext uri="{FF2B5EF4-FFF2-40B4-BE49-F238E27FC236}">
                <a16:creationId xmlns:a16="http://schemas.microsoft.com/office/drawing/2014/main" id="{99D4E58B-4032-4495-85E0-95DC0F97B989}"/>
              </a:ext>
            </a:extLst>
          </p:cNvPr>
          <p:cNvSpPr/>
          <p:nvPr/>
        </p:nvSpPr>
        <p:spPr bwMode="auto">
          <a:xfrm>
            <a:off x="9660786" y="6073549"/>
            <a:ext cx="1856232" cy="402577"/>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TextBox 66">
            <a:extLst>
              <a:ext uri="{FF2B5EF4-FFF2-40B4-BE49-F238E27FC236}">
                <a16:creationId xmlns:a16="http://schemas.microsoft.com/office/drawing/2014/main" id="{EAA6D18D-F41C-4F0F-BB39-1D70CAED6DF3}"/>
              </a:ext>
            </a:extLst>
          </p:cNvPr>
          <p:cNvSpPr txBox="1"/>
          <p:nvPr/>
        </p:nvSpPr>
        <p:spPr>
          <a:xfrm>
            <a:off x="10159685" y="6120948"/>
            <a:ext cx="98488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Advisory</a:t>
            </a:r>
          </a:p>
        </p:txBody>
      </p:sp>
    </p:spTree>
    <p:extLst>
      <p:ext uri="{BB962C8B-B14F-4D97-AF65-F5344CB8AC3E}">
        <p14:creationId xmlns:p14="http://schemas.microsoft.com/office/powerpoint/2010/main" val="310741273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7 -3.33333E-6 L -2.08333E-7 0.03542 " pathEditMode="relative" rAng="0" ptsTypes="AA">
                                      <p:cBhvr>
                                        <p:cTn id="9"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D396-030B-447E-B66B-65FD1C03903B}"/>
              </a:ext>
            </a:extLst>
          </p:cNvPr>
          <p:cNvSpPr txBox="1">
            <a:spLocks/>
          </p:cNvSpPr>
          <p:nvPr/>
        </p:nvSpPr>
        <p:spPr>
          <a:xfrm>
            <a:off x="588263" y="457200"/>
            <a:ext cx="9102492" cy="5539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CDM Extensibility – Solution Delivery Models</a:t>
            </a:r>
          </a:p>
        </p:txBody>
      </p:sp>
      <p:sp>
        <p:nvSpPr>
          <p:cNvPr id="3" name="Rectangle 2">
            <a:extLst>
              <a:ext uri="{FF2B5EF4-FFF2-40B4-BE49-F238E27FC236}">
                <a16:creationId xmlns:a16="http://schemas.microsoft.com/office/drawing/2014/main" id="{CF952FC9-A5B5-4B77-A8CF-0CCFD63835CB}"/>
              </a:ext>
            </a:extLst>
          </p:cNvPr>
          <p:cNvSpPr/>
          <p:nvPr/>
        </p:nvSpPr>
        <p:spPr>
          <a:xfrm>
            <a:off x="2251371" y="5894878"/>
            <a:ext cx="6302266" cy="401782"/>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Microsoft Base CDM Models</a:t>
            </a:r>
          </a:p>
        </p:txBody>
      </p:sp>
      <p:sp>
        <p:nvSpPr>
          <p:cNvPr id="4" name="Rectangle 3">
            <a:extLst>
              <a:ext uri="{FF2B5EF4-FFF2-40B4-BE49-F238E27FC236}">
                <a16:creationId xmlns:a16="http://schemas.microsoft.com/office/drawing/2014/main" id="{2A90B239-AFBA-4514-A797-4F7EC18D46FA}"/>
              </a:ext>
            </a:extLst>
          </p:cNvPr>
          <p:cNvSpPr/>
          <p:nvPr/>
        </p:nvSpPr>
        <p:spPr>
          <a:xfrm>
            <a:off x="2251372" y="3998163"/>
            <a:ext cx="1641880" cy="86749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Industry ISV</a:t>
            </a:r>
          </a:p>
        </p:txBody>
      </p:sp>
      <p:sp>
        <p:nvSpPr>
          <p:cNvPr id="5" name="Rectangle 4">
            <a:extLst>
              <a:ext uri="{FF2B5EF4-FFF2-40B4-BE49-F238E27FC236}">
                <a16:creationId xmlns:a16="http://schemas.microsoft.com/office/drawing/2014/main" id="{F3A3067D-27C2-4C98-A817-77555EEFEFD4}"/>
              </a:ext>
            </a:extLst>
          </p:cNvPr>
          <p:cNvSpPr/>
          <p:nvPr/>
        </p:nvSpPr>
        <p:spPr>
          <a:xfrm>
            <a:off x="3169734" y="2645731"/>
            <a:ext cx="5383902" cy="330404"/>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SI</a:t>
            </a:r>
          </a:p>
        </p:txBody>
      </p:sp>
      <p:sp>
        <p:nvSpPr>
          <p:cNvPr id="6" name="Rectangle 5">
            <a:extLst>
              <a:ext uri="{FF2B5EF4-FFF2-40B4-BE49-F238E27FC236}">
                <a16:creationId xmlns:a16="http://schemas.microsoft.com/office/drawing/2014/main" id="{3E9DC83C-25F5-4163-80CB-A84D3B609C9D}"/>
              </a:ext>
            </a:extLst>
          </p:cNvPr>
          <p:cNvSpPr/>
          <p:nvPr/>
        </p:nvSpPr>
        <p:spPr>
          <a:xfrm>
            <a:off x="3980218" y="3998163"/>
            <a:ext cx="1803265" cy="86749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Industry ISV</a:t>
            </a:r>
          </a:p>
        </p:txBody>
      </p:sp>
      <p:sp>
        <p:nvSpPr>
          <p:cNvPr id="7" name="Rectangle 6">
            <a:extLst>
              <a:ext uri="{FF2B5EF4-FFF2-40B4-BE49-F238E27FC236}">
                <a16:creationId xmlns:a16="http://schemas.microsoft.com/office/drawing/2014/main" id="{94C96F8E-6086-4DD0-BC84-130F3C4294D5}"/>
              </a:ext>
              <a:ext uri="{C183D7F6-B498-43B3-948B-1728B52AA6E4}">
                <adec:decorative xmlns:adec="http://schemas.microsoft.com/office/drawing/2017/decorative" val="1"/>
              </a:ext>
            </a:extLst>
          </p:cNvPr>
          <p:cNvSpPr/>
          <p:nvPr/>
        </p:nvSpPr>
        <p:spPr>
          <a:xfrm>
            <a:off x="5856158" y="3397409"/>
            <a:ext cx="2697480" cy="51308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a:ea typeface="+mn-ea"/>
              <a:cs typeface="+mn-cs"/>
            </a:endParaRPr>
          </a:p>
        </p:txBody>
      </p:sp>
      <p:sp>
        <p:nvSpPr>
          <p:cNvPr id="8" name="Rectangle 7">
            <a:extLst>
              <a:ext uri="{FF2B5EF4-FFF2-40B4-BE49-F238E27FC236}">
                <a16:creationId xmlns:a16="http://schemas.microsoft.com/office/drawing/2014/main" id="{7157FCFD-BB74-4C05-8107-063C9ACAAAC6}"/>
              </a:ext>
            </a:extLst>
          </p:cNvPr>
          <p:cNvSpPr/>
          <p:nvPr/>
        </p:nvSpPr>
        <p:spPr>
          <a:xfrm>
            <a:off x="2251372" y="5422263"/>
            <a:ext cx="6302264" cy="40178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Microsoft Industry Cloud Models</a:t>
            </a:r>
          </a:p>
        </p:txBody>
      </p:sp>
      <p:sp>
        <p:nvSpPr>
          <p:cNvPr id="9" name="Rectangle 8">
            <a:extLst>
              <a:ext uri="{FF2B5EF4-FFF2-40B4-BE49-F238E27FC236}">
                <a16:creationId xmlns:a16="http://schemas.microsoft.com/office/drawing/2014/main" id="{9686B174-721D-437B-A13B-661F559892F5}"/>
              </a:ext>
            </a:extLst>
          </p:cNvPr>
          <p:cNvSpPr/>
          <p:nvPr/>
        </p:nvSpPr>
        <p:spPr>
          <a:xfrm>
            <a:off x="257939" y="3480432"/>
            <a:ext cx="1476176" cy="906477"/>
          </a:xfrm>
          <a:prstGeom prst="rect">
            <a:avLst/>
          </a:prstGeom>
          <a:solidFill>
            <a:schemeClr val="accent1"/>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3</a:t>
            </a:r>
            <a:r>
              <a:rPr kumimoji="0" lang="en-US" sz="1800" b="0" i="0" u="none" strike="noStrike" kern="1200" cap="none" spc="0" normalizeH="0" baseline="30000" noProof="0">
                <a:ln>
                  <a:noFill/>
                </a:ln>
                <a:solidFill>
                  <a:schemeClr val="tx1"/>
                </a:solidFill>
                <a:effectLst/>
                <a:uLnTx/>
                <a:uFillTx/>
                <a:latin typeface="Arial"/>
                <a:ea typeface="+mn-ea"/>
                <a:cs typeface="+mn-cs"/>
              </a:rPr>
              <a:t>rd</a:t>
            </a:r>
            <a:r>
              <a:rPr kumimoji="0" lang="en-US" sz="1800" b="0" i="0" u="none" strike="noStrike" kern="1200" cap="none" spc="0" normalizeH="0" baseline="0" noProof="0">
                <a:ln>
                  <a:noFill/>
                </a:ln>
                <a:solidFill>
                  <a:schemeClr val="tx1"/>
                </a:solidFill>
                <a:effectLst/>
                <a:uLnTx/>
                <a:uFillTx/>
                <a:latin typeface="Arial"/>
                <a:ea typeface="+mn-ea"/>
                <a:cs typeface="+mn-cs"/>
              </a:rPr>
              <a:t> Party &amp; OOB  Connectors</a:t>
            </a:r>
          </a:p>
        </p:txBody>
      </p:sp>
      <p:cxnSp>
        <p:nvCxnSpPr>
          <p:cNvPr id="10" name="Connector: Elbow 9">
            <a:extLst>
              <a:ext uri="{FF2B5EF4-FFF2-40B4-BE49-F238E27FC236}">
                <a16:creationId xmlns:a16="http://schemas.microsoft.com/office/drawing/2014/main" id="{C1ABA3F5-4FD1-4E03-A0AB-DC6BB372DE21}"/>
              </a:ext>
              <a:ext uri="{C183D7F6-B498-43B3-948B-1728B52AA6E4}">
                <adec:decorative xmlns:adec="http://schemas.microsoft.com/office/drawing/2017/decorative" val="1"/>
              </a:ext>
            </a:extLst>
          </p:cNvPr>
          <p:cNvCxnSpPr>
            <a:cxnSpLocks/>
            <a:stCxn id="9" idx="3"/>
            <a:endCxn id="8" idx="1"/>
          </p:cNvCxnSpPr>
          <p:nvPr/>
        </p:nvCxnSpPr>
        <p:spPr>
          <a:xfrm>
            <a:off x="1734115" y="3933671"/>
            <a:ext cx="517257" cy="1689483"/>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31EA61B3-F5B7-46B1-8D04-3FA235318030}"/>
              </a:ext>
              <a:ext uri="{C183D7F6-B498-43B3-948B-1728B52AA6E4}">
                <adec:decorative xmlns:adec="http://schemas.microsoft.com/office/drawing/2017/decorative" val="1"/>
              </a:ext>
            </a:extLst>
          </p:cNvPr>
          <p:cNvCxnSpPr>
            <a:cxnSpLocks/>
            <a:stCxn id="9" idx="3"/>
            <a:endCxn id="4" idx="1"/>
          </p:cNvCxnSpPr>
          <p:nvPr/>
        </p:nvCxnSpPr>
        <p:spPr>
          <a:xfrm>
            <a:off x="1734115" y="3933671"/>
            <a:ext cx="517257" cy="498238"/>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EA50814-047C-40AF-9A41-D6682A6ECAA6}"/>
              </a:ext>
              <a:ext uri="{C183D7F6-B498-43B3-948B-1728B52AA6E4}">
                <adec:decorative xmlns:adec="http://schemas.microsoft.com/office/drawing/2017/decorative" val="1"/>
              </a:ext>
            </a:extLst>
          </p:cNvPr>
          <p:cNvCxnSpPr>
            <a:cxnSpLocks/>
            <a:stCxn id="9" idx="3"/>
          </p:cNvCxnSpPr>
          <p:nvPr/>
        </p:nvCxnSpPr>
        <p:spPr>
          <a:xfrm flipV="1">
            <a:off x="1734115" y="3707002"/>
            <a:ext cx="517257" cy="226669"/>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1EACEACF-B670-47A4-A6BF-8CE199CC9B47}"/>
              </a:ext>
              <a:ext uri="{C183D7F6-B498-43B3-948B-1728B52AA6E4}">
                <adec:decorative xmlns:adec="http://schemas.microsoft.com/office/drawing/2017/decorative" val="1"/>
              </a:ext>
            </a:extLst>
          </p:cNvPr>
          <p:cNvCxnSpPr>
            <a:cxnSpLocks/>
            <a:stCxn id="9" idx="3"/>
            <a:endCxn id="24" idx="1"/>
          </p:cNvCxnSpPr>
          <p:nvPr/>
        </p:nvCxnSpPr>
        <p:spPr>
          <a:xfrm flipV="1">
            <a:off x="1734115" y="2819619"/>
            <a:ext cx="517256" cy="1114052"/>
          </a:xfrm>
          <a:prstGeom prst="bentConnector3">
            <a:avLst>
              <a:gd name="adj1" fmla="val 50000"/>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34C1E52-509E-4F33-8271-ACEF44250D57}"/>
              </a:ext>
            </a:extLst>
          </p:cNvPr>
          <p:cNvSpPr txBox="1"/>
          <p:nvPr/>
        </p:nvSpPr>
        <p:spPr>
          <a:xfrm>
            <a:off x="8946542" y="2096770"/>
            <a:ext cx="2725304" cy="430887"/>
          </a:xfrm>
          <a:prstGeom prst="rect">
            <a:avLst/>
          </a:prstGeom>
          <a:noFill/>
          <a:ln w="12700">
            <a:solidFill>
              <a:srgbClr val="00B0F0"/>
            </a:solidFill>
          </a:ln>
        </p:spPr>
        <p:txBody>
          <a:bodyPr wrap="square" rtlCol="0">
            <a:spAutoFit/>
          </a:bodyPr>
          <a:lstStyle/>
          <a:p>
            <a:pPr lvl="0">
              <a:defRPr/>
            </a:pPr>
            <a:r>
              <a:rPr kumimoji="0" lang="en-US" sz="1100" b="1" i="0" u="none" strike="noStrike" kern="1200" cap="none" spc="0" normalizeH="0" baseline="0" noProof="0">
                <a:ln>
                  <a:noFill/>
                </a:ln>
                <a:effectLst/>
                <a:uLnTx/>
                <a:uFillTx/>
                <a:latin typeface="Arial"/>
                <a:ea typeface="+mn-ea"/>
                <a:cs typeface="+mn-cs"/>
              </a:rPr>
              <a:t>SIs</a:t>
            </a:r>
            <a:r>
              <a:rPr kumimoji="0" lang="en-US" sz="1100" b="0" i="0" u="none" strike="noStrike" kern="1200" cap="none" spc="0" normalizeH="0" baseline="0" noProof="0">
                <a:ln>
                  <a:noFill/>
                </a:ln>
                <a:effectLst/>
                <a:uLnTx/>
                <a:uFillTx/>
                <a:latin typeface="Arial"/>
                <a:ea typeface="+mn-ea"/>
                <a:cs typeface="+mn-cs"/>
              </a:rPr>
              <a:t>:  </a:t>
            </a:r>
            <a:r>
              <a:rPr lang="en-US" sz="1100">
                <a:latin typeface="Arial"/>
              </a:rPr>
              <a:t>Deliver and customize applications on our cloud for the customer. </a:t>
            </a:r>
            <a:endParaRPr kumimoji="0" lang="en-US" sz="1100" b="0" i="0" u="none" strike="noStrike" kern="1200" cap="none" spc="0" normalizeH="0" baseline="0" noProof="0">
              <a:ln>
                <a:noFill/>
              </a:ln>
              <a:effectLst/>
              <a:uLnTx/>
              <a:uFillTx/>
              <a:latin typeface="Arial"/>
            </a:endParaRPr>
          </a:p>
        </p:txBody>
      </p:sp>
      <p:sp>
        <p:nvSpPr>
          <p:cNvPr id="18" name="TextBox 17">
            <a:extLst>
              <a:ext uri="{FF2B5EF4-FFF2-40B4-BE49-F238E27FC236}">
                <a16:creationId xmlns:a16="http://schemas.microsoft.com/office/drawing/2014/main" id="{67F273C6-8DD0-41F1-B966-279B1DE58063}"/>
              </a:ext>
            </a:extLst>
          </p:cNvPr>
          <p:cNvSpPr txBox="1"/>
          <p:nvPr/>
        </p:nvSpPr>
        <p:spPr>
          <a:xfrm>
            <a:off x="8938628" y="2699907"/>
            <a:ext cx="2725304" cy="769441"/>
          </a:xfrm>
          <a:prstGeom prst="rect">
            <a:avLst/>
          </a:prstGeom>
          <a:noFill/>
          <a:ln w="12700">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Arial"/>
                <a:ea typeface="+mn-ea"/>
                <a:cs typeface="+mn-cs"/>
              </a:rPr>
              <a:t>AppSource/Azure</a:t>
            </a:r>
            <a:r>
              <a:rPr kumimoji="0" lang="en-US" sz="1100" b="1" i="0" u="none" strike="noStrike" kern="1200" cap="none" spc="0" normalizeH="0" noProof="0">
                <a:ln>
                  <a:noFill/>
                </a:ln>
                <a:effectLst/>
                <a:uLnTx/>
                <a:uFillTx/>
                <a:latin typeface="Arial"/>
                <a:ea typeface="+mn-ea"/>
                <a:cs typeface="+mn-cs"/>
              </a:rPr>
              <a:t> Marketplace</a:t>
            </a:r>
            <a:r>
              <a:rPr kumimoji="0" lang="en-US" sz="1100" b="1" i="0" u="none" strike="noStrike" kern="1200" cap="none" spc="0" normalizeH="0" baseline="0" noProof="0">
                <a:ln>
                  <a:noFill/>
                </a:ln>
                <a:effectLst/>
                <a:uLnTx/>
                <a:uFillTx/>
                <a:latin typeface="Arial"/>
                <a:ea typeface="+mn-ea"/>
                <a:cs typeface="+mn-cs"/>
              </a:rPr>
              <a:t>: </a:t>
            </a:r>
            <a:r>
              <a:rPr kumimoji="0" lang="en-US" sz="1100" b="0" i="0" u="none" strike="noStrike" kern="1200" cap="none" spc="0" normalizeH="0" baseline="0" noProof="0">
                <a:ln>
                  <a:noFill/>
                </a:ln>
                <a:effectLst/>
                <a:uLnTx/>
                <a:uFillTx/>
                <a:latin typeface="Arial"/>
                <a:ea typeface="+mn-ea"/>
                <a:cs typeface="+mn-cs"/>
              </a:rPr>
              <a:t>Delivery mechanism for Industry Solutions and/or Apps and Microsoft Solution Clouds</a:t>
            </a:r>
          </a:p>
        </p:txBody>
      </p:sp>
      <p:sp>
        <p:nvSpPr>
          <p:cNvPr id="19" name="TextBox 18">
            <a:extLst>
              <a:ext uri="{FF2B5EF4-FFF2-40B4-BE49-F238E27FC236}">
                <a16:creationId xmlns:a16="http://schemas.microsoft.com/office/drawing/2014/main" id="{E5B9E99C-0776-40E9-8EDB-701B9269B390}"/>
              </a:ext>
            </a:extLst>
          </p:cNvPr>
          <p:cNvSpPr txBox="1"/>
          <p:nvPr/>
        </p:nvSpPr>
        <p:spPr>
          <a:xfrm>
            <a:off x="8942368" y="3640579"/>
            <a:ext cx="2725304" cy="769441"/>
          </a:xfrm>
          <a:prstGeom prst="rect">
            <a:avLst/>
          </a:prstGeom>
          <a:noFill/>
          <a:ln w="12700">
            <a:solidFill>
              <a:schemeClr val="accent4"/>
            </a:solidFill>
          </a:ln>
        </p:spPr>
        <p:txBody>
          <a:bodyPr wrap="square" rtlCol="0">
            <a:spAutoFit/>
          </a:bodyPr>
          <a:lstStyle/>
          <a:p>
            <a:pPr lvl="0">
              <a:defRPr/>
            </a:pPr>
            <a:r>
              <a:rPr kumimoji="0" lang="en-US" sz="1100" b="1" i="0" u="none" strike="noStrike" kern="1200" cap="none" spc="0" normalizeH="0" baseline="0" noProof="0">
                <a:ln>
                  <a:noFill/>
                </a:ln>
                <a:effectLst/>
                <a:uLnTx/>
                <a:uFillTx/>
                <a:latin typeface="Arial"/>
                <a:ea typeface="+mn-ea"/>
                <a:cs typeface="+mn-cs"/>
              </a:rPr>
              <a:t>Industry ISVs: </a:t>
            </a:r>
            <a:r>
              <a:rPr lang="en-US" sz="1100">
                <a:latin typeface="Arial"/>
              </a:rPr>
              <a:t>Provide applications which require specialized industry knowledge to build, such as regulatory restrictions or industry processes</a:t>
            </a:r>
            <a:endParaRPr kumimoji="0" lang="en-US" sz="1100" b="0" i="0" u="none" strike="noStrike" kern="1200" cap="none" spc="0" normalizeH="0" baseline="0" noProof="0">
              <a:ln>
                <a:noFill/>
              </a:ln>
              <a:effectLst/>
              <a:uLnTx/>
              <a:uFillTx/>
              <a:latin typeface="Arial"/>
            </a:endParaRPr>
          </a:p>
        </p:txBody>
      </p:sp>
      <p:sp>
        <p:nvSpPr>
          <p:cNvPr id="21" name="TextBox 20">
            <a:extLst>
              <a:ext uri="{FF2B5EF4-FFF2-40B4-BE49-F238E27FC236}">
                <a16:creationId xmlns:a16="http://schemas.microsoft.com/office/drawing/2014/main" id="{21EA4F66-1B08-4BBD-96C8-272F7E0DDF45}"/>
              </a:ext>
            </a:extLst>
          </p:cNvPr>
          <p:cNvSpPr txBox="1"/>
          <p:nvPr/>
        </p:nvSpPr>
        <p:spPr>
          <a:xfrm>
            <a:off x="8946542" y="5354684"/>
            <a:ext cx="2725304" cy="938719"/>
          </a:xfrm>
          <a:prstGeom prst="rect">
            <a:avLst/>
          </a:prstGeom>
          <a:noFill/>
          <a:ln w="12700">
            <a:solidFill>
              <a:srgbClr val="0070C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effectLst/>
                <a:uLnTx/>
                <a:uFillTx/>
                <a:latin typeface="Arial"/>
                <a:ea typeface="+mn-ea"/>
                <a:cs typeface="+mn-cs"/>
              </a:rPr>
              <a:t>Microsoft Industry Solution Clouds:  </a:t>
            </a:r>
            <a:r>
              <a:rPr kumimoji="0" lang="en-US" sz="1100" b="0" i="0" u="none" strike="noStrike" kern="1200" cap="none" spc="0" normalizeH="0" baseline="0" noProof="0">
                <a:ln>
                  <a:noFill/>
                </a:ln>
                <a:effectLst/>
                <a:uLnTx/>
                <a:uFillTx/>
                <a:latin typeface="Arial"/>
                <a:ea typeface="+mn-ea"/>
                <a:cs typeface="+mn-cs"/>
              </a:rPr>
              <a:t>package of data model, relevant business processes, Power BI, AI, M365, Teams Integrations and sample data built</a:t>
            </a:r>
            <a:r>
              <a:rPr kumimoji="0" lang="en-US" sz="1100" b="0" i="0" u="none" strike="noStrike" kern="1200" cap="none" spc="0" normalizeH="0" noProof="0">
                <a:ln>
                  <a:noFill/>
                </a:ln>
                <a:effectLst/>
                <a:uLnTx/>
                <a:uFillTx/>
                <a:latin typeface="Arial"/>
                <a:ea typeface="+mn-ea"/>
                <a:cs typeface="+mn-cs"/>
              </a:rPr>
              <a:t> on top of Microsoft Azure</a:t>
            </a:r>
            <a:endParaRPr kumimoji="0" lang="en-US" sz="1100" b="0" i="0" u="none" strike="noStrike" kern="1200" cap="none" spc="0" normalizeH="0" baseline="0" noProof="0">
              <a:ln>
                <a:noFill/>
              </a:ln>
              <a:effectLst/>
              <a:uLnTx/>
              <a:uFillTx/>
              <a:latin typeface="Arial"/>
              <a:ea typeface="+mn-ea"/>
              <a:cs typeface="+mn-cs"/>
            </a:endParaRPr>
          </a:p>
        </p:txBody>
      </p:sp>
      <p:sp>
        <p:nvSpPr>
          <p:cNvPr id="22" name="Rectangle 21">
            <a:extLst>
              <a:ext uri="{FF2B5EF4-FFF2-40B4-BE49-F238E27FC236}">
                <a16:creationId xmlns:a16="http://schemas.microsoft.com/office/drawing/2014/main" id="{E15D37BA-15A4-440D-9D62-F895F3D500A0}"/>
              </a:ext>
            </a:extLst>
          </p:cNvPr>
          <p:cNvSpPr/>
          <p:nvPr/>
        </p:nvSpPr>
        <p:spPr>
          <a:xfrm>
            <a:off x="5850402" y="3998163"/>
            <a:ext cx="1803265" cy="86749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Industry ISV</a:t>
            </a:r>
          </a:p>
        </p:txBody>
      </p:sp>
      <p:sp>
        <p:nvSpPr>
          <p:cNvPr id="24" name="Rectangle 23">
            <a:extLst>
              <a:ext uri="{FF2B5EF4-FFF2-40B4-BE49-F238E27FC236}">
                <a16:creationId xmlns:a16="http://schemas.microsoft.com/office/drawing/2014/main" id="{01FD2297-29E2-4DAC-A5B7-D5FAFE8C2552}"/>
              </a:ext>
            </a:extLst>
          </p:cNvPr>
          <p:cNvSpPr/>
          <p:nvPr/>
        </p:nvSpPr>
        <p:spPr>
          <a:xfrm>
            <a:off x="2251371" y="2654417"/>
            <a:ext cx="810485" cy="330403"/>
          </a:xfrm>
          <a:prstGeom prst="rect">
            <a:avLst/>
          </a:prstGeom>
          <a:solidFill>
            <a:srgbClr val="00B0F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SI</a:t>
            </a:r>
          </a:p>
        </p:txBody>
      </p:sp>
      <p:sp>
        <p:nvSpPr>
          <p:cNvPr id="25" name="Rectangle 24">
            <a:extLst>
              <a:ext uri="{FF2B5EF4-FFF2-40B4-BE49-F238E27FC236}">
                <a16:creationId xmlns:a16="http://schemas.microsoft.com/office/drawing/2014/main" id="{426350B9-7066-4844-83DE-D231AADE8326}"/>
              </a:ext>
            </a:extLst>
          </p:cNvPr>
          <p:cNvSpPr/>
          <p:nvPr/>
        </p:nvSpPr>
        <p:spPr>
          <a:xfrm>
            <a:off x="2251372" y="4953217"/>
            <a:ext cx="3532111" cy="401781"/>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Horizontal ISV</a:t>
            </a:r>
          </a:p>
        </p:txBody>
      </p:sp>
      <p:sp>
        <p:nvSpPr>
          <p:cNvPr id="26" name="TextBox 25">
            <a:extLst>
              <a:ext uri="{FF2B5EF4-FFF2-40B4-BE49-F238E27FC236}">
                <a16:creationId xmlns:a16="http://schemas.microsoft.com/office/drawing/2014/main" id="{1849C53B-BF2E-45D4-B222-4023DFC22E37}"/>
              </a:ext>
            </a:extLst>
          </p:cNvPr>
          <p:cNvSpPr txBox="1"/>
          <p:nvPr/>
        </p:nvSpPr>
        <p:spPr>
          <a:xfrm>
            <a:off x="8946542" y="4582270"/>
            <a:ext cx="2725304" cy="600164"/>
          </a:xfrm>
          <a:prstGeom prst="rect">
            <a:avLst/>
          </a:prstGeom>
          <a:noFill/>
          <a:ln w="12700">
            <a:solidFill>
              <a:schemeClr val="accent5">
                <a:lumMod val="60000"/>
                <a:lumOff val="40000"/>
              </a:schemeClr>
            </a:solidFill>
          </a:ln>
        </p:spPr>
        <p:txBody>
          <a:bodyPr wrap="square" rtlCol="0">
            <a:spAutoFit/>
          </a:bodyPr>
          <a:lstStyle/>
          <a:p>
            <a:pPr lvl="0">
              <a:defRPr/>
            </a:pPr>
            <a:r>
              <a:rPr kumimoji="0" lang="en-US" sz="1100" b="1" i="0" u="none" strike="noStrike" kern="1200" cap="none" spc="0" normalizeH="0" baseline="0" noProof="0">
                <a:ln>
                  <a:noFill/>
                </a:ln>
                <a:effectLst/>
                <a:uLnTx/>
                <a:uFillTx/>
                <a:latin typeface="Arial"/>
                <a:ea typeface="+mn-ea"/>
                <a:cs typeface="+mn-cs"/>
              </a:rPr>
              <a:t>Horizontal ISVs: </a:t>
            </a:r>
            <a:r>
              <a:rPr lang="en-US" sz="1100">
                <a:latin typeface="Arial"/>
              </a:rPr>
              <a:t>Provide applications which target business processes common to many industries</a:t>
            </a:r>
            <a:endParaRPr kumimoji="0" lang="en-US" sz="1100" b="0" i="0" u="none" strike="noStrike" kern="1200" cap="none" spc="0" normalizeH="0" baseline="0" noProof="0">
              <a:ln>
                <a:noFill/>
              </a:ln>
              <a:effectLst/>
              <a:uLnTx/>
              <a:uFillTx/>
              <a:latin typeface="Arial"/>
            </a:endParaRPr>
          </a:p>
        </p:txBody>
      </p:sp>
      <p:sp>
        <p:nvSpPr>
          <p:cNvPr id="27" name="Rectangle 26">
            <a:extLst>
              <a:ext uri="{FF2B5EF4-FFF2-40B4-BE49-F238E27FC236}">
                <a16:creationId xmlns:a16="http://schemas.microsoft.com/office/drawing/2014/main" id="{35473DA0-36F2-42D0-A9FE-19311BD2D23F}"/>
              </a:ext>
            </a:extLst>
          </p:cNvPr>
          <p:cNvSpPr/>
          <p:nvPr/>
        </p:nvSpPr>
        <p:spPr>
          <a:xfrm>
            <a:off x="5850402" y="4948750"/>
            <a:ext cx="2697481" cy="402680"/>
          </a:xfrm>
          <a:prstGeom prst="rect">
            <a:avLst/>
          </a:prstGeom>
          <a:solidFill>
            <a:schemeClr val="accent5">
              <a:lumMod val="60000"/>
              <a:lumOff val="4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Horizontal ISV</a:t>
            </a:r>
          </a:p>
        </p:txBody>
      </p:sp>
      <p:cxnSp>
        <p:nvCxnSpPr>
          <p:cNvPr id="28" name="Connector: Elbow 27">
            <a:extLst>
              <a:ext uri="{FF2B5EF4-FFF2-40B4-BE49-F238E27FC236}">
                <a16:creationId xmlns:a16="http://schemas.microsoft.com/office/drawing/2014/main" id="{1C2F76D8-4362-4754-83CA-DF760BD1F898}"/>
              </a:ext>
            </a:extLst>
          </p:cNvPr>
          <p:cNvCxnSpPr>
            <a:cxnSpLocks/>
            <a:stCxn id="9" idx="3"/>
            <a:endCxn id="3" idx="1"/>
          </p:cNvCxnSpPr>
          <p:nvPr/>
        </p:nvCxnSpPr>
        <p:spPr>
          <a:xfrm>
            <a:off x="1734115" y="3933671"/>
            <a:ext cx="517256" cy="2162098"/>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85179860-F117-4F2B-B44C-9DAC0FBFDB54}"/>
              </a:ext>
            </a:extLst>
          </p:cNvPr>
          <p:cNvCxnSpPr>
            <a:cxnSpLocks/>
            <a:stCxn id="9" idx="3"/>
            <a:endCxn id="25" idx="1"/>
          </p:cNvCxnSpPr>
          <p:nvPr/>
        </p:nvCxnSpPr>
        <p:spPr>
          <a:xfrm>
            <a:off x="1734115" y="3933671"/>
            <a:ext cx="517257" cy="1220437"/>
          </a:xfrm>
          <a:prstGeom prst="bentConnector3">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L-Shape 29">
            <a:extLst>
              <a:ext uri="{FF2B5EF4-FFF2-40B4-BE49-F238E27FC236}">
                <a16:creationId xmlns:a16="http://schemas.microsoft.com/office/drawing/2014/main" id="{47E2D892-1D7C-48C4-BDED-1F34DB1CE4ED}"/>
              </a:ext>
            </a:extLst>
          </p:cNvPr>
          <p:cNvSpPr/>
          <p:nvPr/>
        </p:nvSpPr>
        <p:spPr bwMode="auto">
          <a:xfrm rot="10800000">
            <a:off x="2251370" y="3404077"/>
            <a:ext cx="6296512" cy="1049860"/>
          </a:xfrm>
          <a:prstGeom prst="corner">
            <a:avLst>
              <a:gd name="adj1" fmla="val 50000"/>
              <a:gd name="adj2" fmla="val 53765"/>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7E01AC22-FB9A-4367-AC5A-CB942A1FD513}"/>
              </a:ext>
            </a:extLst>
          </p:cNvPr>
          <p:cNvSpPr/>
          <p:nvPr/>
        </p:nvSpPr>
        <p:spPr>
          <a:xfrm>
            <a:off x="2251371" y="3063809"/>
            <a:ext cx="6302266" cy="84282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rial"/>
                <a:ea typeface="+mn-ea"/>
                <a:cs typeface="+mn-cs"/>
              </a:rPr>
              <a:t>AppSource </a:t>
            </a:r>
            <a:r>
              <a:rPr lang="en-US">
                <a:solidFill>
                  <a:schemeClr val="tx1"/>
                </a:solidFill>
                <a:latin typeface="Arial"/>
              </a:rPr>
              <a:t> -  Azure Marketplace</a:t>
            </a:r>
            <a:endParaRPr kumimoji="0" lang="en-US" sz="1800" b="0" i="0" u="none" strike="noStrike" kern="1200" cap="none" spc="0" normalizeH="0" baseline="0" noProof="0">
              <a:ln>
                <a:noFill/>
              </a:ln>
              <a:solidFill>
                <a:schemeClr val="tx1"/>
              </a:solidFill>
              <a:effectLst/>
              <a:uLnTx/>
              <a:uFillTx/>
              <a:latin typeface="Arial"/>
            </a:endParaRPr>
          </a:p>
        </p:txBody>
      </p:sp>
      <p:sp>
        <p:nvSpPr>
          <p:cNvPr id="20" name="Rectangle 19">
            <a:extLst>
              <a:ext uri="{FF2B5EF4-FFF2-40B4-BE49-F238E27FC236}">
                <a16:creationId xmlns:a16="http://schemas.microsoft.com/office/drawing/2014/main" id="{7AFE39C0-8A0C-4553-94FF-7E4129C828CE}"/>
              </a:ext>
              <a:ext uri="{C183D7F6-B498-43B3-948B-1728B52AA6E4}">
                <adec:decorative xmlns:adec="http://schemas.microsoft.com/office/drawing/2017/decorative" val="1"/>
              </a:ext>
            </a:extLst>
          </p:cNvPr>
          <p:cNvSpPr/>
          <p:nvPr/>
        </p:nvSpPr>
        <p:spPr>
          <a:xfrm>
            <a:off x="7740633" y="3910489"/>
            <a:ext cx="813004" cy="955164"/>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rial"/>
              <a:ea typeface="+mn-ea"/>
              <a:cs typeface="+mn-cs"/>
            </a:endParaRPr>
          </a:p>
        </p:txBody>
      </p:sp>
      <p:pic>
        <p:nvPicPr>
          <p:cNvPr id="33" name="Graphic 32" descr="Users">
            <a:extLst>
              <a:ext uri="{FF2B5EF4-FFF2-40B4-BE49-F238E27FC236}">
                <a16:creationId xmlns:a16="http://schemas.microsoft.com/office/drawing/2014/main" id="{73C47798-5B14-43D1-A440-1B5FDC74BB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10419" y="1479528"/>
            <a:ext cx="914400" cy="914400"/>
          </a:xfrm>
          <a:prstGeom prst="rect">
            <a:avLst/>
          </a:prstGeom>
        </p:spPr>
      </p:pic>
      <p:sp>
        <p:nvSpPr>
          <p:cNvPr id="35" name="TextBox 34">
            <a:extLst>
              <a:ext uri="{FF2B5EF4-FFF2-40B4-BE49-F238E27FC236}">
                <a16:creationId xmlns:a16="http://schemas.microsoft.com/office/drawing/2014/main" id="{A6F5FE7D-C7DC-4E06-8ABB-DCFE823E24FD}"/>
              </a:ext>
            </a:extLst>
          </p:cNvPr>
          <p:cNvSpPr txBox="1"/>
          <p:nvPr/>
        </p:nvSpPr>
        <p:spPr>
          <a:xfrm>
            <a:off x="4813479" y="2154229"/>
            <a:ext cx="139012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2"/>
                </a:solidFill>
                <a:effectLst/>
                <a:uLnTx/>
                <a:uFillTx/>
                <a:latin typeface="Arial"/>
                <a:ea typeface="+mn-ea"/>
                <a:cs typeface="+mn-cs"/>
              </a:rPr>
              <a:t>Customers</a:t>
            </a:r>
          </a:p>
        </p:txBody>
      </p:sp>
    </p:spTree>
    <p:extLst>
      <p:ext uri="{BB962C8B-B14F-4D97-AF65-F5344CB8AC3E}">
        <p14:creationId xmlns:p14="http://schemas.microsoft.com/office/powerpoint/2010/main" val="382146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0" nodeType="withEffect">
                                  <p:stCondLst>
                                    <p:cond delay="1000"/>
                                  </p:stCondLst>
                                  <p:childTnLst>
                                    <p:set>
                                      <p:cBhvr>
                                        <p:cTn id="11" dur="1" fill="hold">
                                          <p:stCondLst>
                                            <p:cond delay="0"/>
                                          </p:stCondLst>
                                        </p:cTn>
                                        <p:tgtEl>
                                          <p:spTgt spid="21"/>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grpId="0" nodeType="afterEffect">
                                  <p:stCondLst>
                                    <p:cond delay="100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par>
                          <p:cTn id="20" fill="hold">
                            <p:stCondLst>
                              <p:cond delay="2000"/>
                            </p:stCondLst>
                            <p:childTnLst>
                              <p:par>
                                <p:cTn id="21" presetID="1" presetClass="entr" presetSubtype="0" fill="hold" grpId="0" nodeType="afterEffect">
                                  <p:stCondLst>
                                    <p:cond delay="100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100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19"/>
                                        </p:tgtEl>
                                        <p:attrNameLst>
                                          <p:attrName>style.visibility</p:attrName>
                                        </p:attrNameLst>
                                      </p:cBhvr>
                                      <p:to>
                                        <p:strVal val="visible"/>
                                      </p:to>
                                    </p:set>
                                  </p:childTnLst>
                                </p:cTn>
                              </p:par>
                            </p:childTnLst>
                          </p:cTn>
                        </p:par>
                        <p:par>
                          <p:cTn id="29" fill="hold">
                            <p:stCondLst>
                              <p:cond delay="3000"/>
                            </p:stCondLst>
                            <p:childTnLst>
                              <p:par>
                                <p:cTn id="30" presetID="1" presetClass="entr" presetSubtype="0" fill="hold" grpId="0" nodeType="afterEffect">
                                  <p:stCondLst>
                                    <p:cond delay="1000"/>
                                  </p:stCondLst>
                                  <p:childTnLst>
                                    <p:set>
                                      <p:cBhvr>
                                        <p:cTn id="31" dur="1" fill="hold">
                                          <p:stCondLst>
                                            <p:cond delay="0"/>
                                          </p:stCondLst>
                                        </p:cTn>
                                        <p:tgtEl>
                                          <p:spTgt spid="31"/>
                                        </p:tgtEl>
                                        <p:attrNameLst>
                                          <p:attrName>style.visibility</p:attrName>
                                        </p:attrNameLst>
                                      </p:cBhvr>
                                      <p:to>
                                        <p:strVal val="visible"/>
                                      </p:to>
                                    </p:set>
                                  </p:childTnLst>
                                </p:cTn>
                              </p:par>
                              <p:par>
                                <p:cTn id="32" presetID="1" presetClass="entr" presetSubtype="0" fill="hold" grpId="0" nodeType="withEffect">
                                  <p:stCondLst>
                                    <p:cond delay="100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100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1000"/>
                                  </p:stCondLst>
                                  <p:childTnLst>
                                    <p:set>
                                      <p:cBhvr>
                                        <p:cTn id="37" dur="1" fill="hold">
                                          <p:stCondLst>
                                            <p:cond delay="0"/>
                                          </p:stCondLst>
                                        </p:cTn>
                                        <p:tgtEl>
                                          <p:spTgt spid="18"/>
                                        </p:tgtEl>
                                        <p:attrNameLst>
                                          <p:attrName>style.visibility</p:attrName>
                                        </p:attrNameLst>
                                      </p:cBhvr>
                                      <p:to>
                                        <p:strVal val="visible"/>
                                      </p:to>
                                    </p:set>
                                  </p:childTnLst>
                                </p:cTn>
                              </p:par>
                            </p:childTnLst>
                          </p:cTn>
                        </p:par>
                        <p:par>
                          <p:cTn id="38" fill="hold">
                            <p:stCondLst>
                              <p:cond delay="4000"/>
                            </p:stCondLst>
                            <p:childTnLst>
                              <p:par>
                                <p:cTn id="39" presetID="1" presetClass="entr" presetSubtype="0" fill="hold" grpId="0" nodeType="afterEffect">
                                  <p:stCondLst>
                                    <p:cond delay="100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14"/>
                                        </p:tgtEl>
                                        <p:attrNameLst>
                                          <p:attrName>style.visibility</p:attrName>
                                        </p:attrNameLst>
                                      </p:cBhvr>
                                      <p:to>
                                        <p:strVal val="visible"/>
                                      </p:to>
                                    </p:set>
                                  </p:childTnLst>
                                </p:cTn>
                              </p:par>
                            </p:childTnLst>
                          </p:cTn>
                        </p:par>
                        <p:par>
                          <p:cTn id="45" fill="hold">
                            <p:stCondLst>
                              <p:cond delay="5000"/>
                            </p:stCondLst>
                            <p:childTnLst>
                              <p:par>
                                <p:cTn id="46" presetID="1" presetClass="entr" presetSubtype="0" fill="hold" grpId="0" nodeType="afterEffect">
                                  <p:stCondLst>
                                    <p:cond delay="1000"/>
                                  </p:stCondLst>
                                  <p:childTnLst>
                                    <p:set>
                                      <p:cBhvr>
                                        <p:cTn id="47" dur="1" fill="hold">
                                          <p:stCondLst>
                                            <p:cond delay="0"/>
                                          </p:stCondLst>
                                        </p:cTn>
                                        <p:tgtEl>
                                          <p:spTgt spid="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4" grpId="0" animBg="1"/>
      <p:bldP spid="18" grpId="0" animBg="1"/>
      <p:bldP spid="19" grpId="0" animBg="1"/>
      <p:bldP spid="21" grpId="0" animBg="1"/>
      <p:bldP spid="22" grpId="0" animBg="1"/>
      <p:bldP spid="24" grpId="0" animBg="1"/>
      <p:bldP spid="25" grpId="0" animBg="1"/>
      <p:bldP spid="26" grpId="0" animBg="1"/>
      <p:bldP spid="27" grpId="0" animBg="1"/>
      <p:bldP spid="31"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erson, indoor, window&#10;&#10;Description automatically generated">
            <a:extLst>
              <a:ext uri="{FF2B5EF4-FFF2-40B4-BE49-F238E27FC236}">
                <a16:creationId xmlns:a16="http://schemas.microsoft.com/office/drawing/2014/main" id="{7A0DE36F-47A9-4871-868B-BB20DB94B86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670" r="32097"/>
          <a:stretch/>
        </p:blipFill>
        <p:spPr>
          <a:xfrm>
            <a:off x="2639688" y="3355087"/>
            <a:ext cx="2249551" cy="2817205"/>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C56E3013-5CB2-4EF3-8BB5-FEB6CC267B6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4922"/>
          <a:stretch/>
        </p:blipFill>
        <p:spPr>
          <a:xfrm>
            <a:off x="7312404" y="3341144"/>
            <a:ext cx="2239904" cy="2711197"/>
          </a:xfrm>
          <a:prstGeom prst="rect">
            <a:avLst/>
          </a:prstGeom>
        </p:spPr>
      </p:pic>
      <p:pic>
        <p:nvPicPr>
          <p:cNvPr id="117" name="Picture 116">
            <a:extLst>
              <a:ext uri="{FF2B5EF4-FFF2-40B4-BE49-F238E27FC236}">
                <a16:creationId xmlns:a16="http://schemas.microsoft.com/office/drawing/2014/main" id="{232EEFDF-85BD-4590-8AF0-9222F1982745}"/>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a:stretch/>
        </p:blipFill>
        <p:spPr>
          <a:xfrm>
            <a:off x="9648763" y="3341145"/>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3" name="Picture 112" descr="A person sitting at a table&#10;&#10;Description automatically generated">
            <a:extLst>
              <a:ext uri="{FF2B5EF4-FFF2-40B4-BE49-F238E27FC236}">
                <a16:creationId xmlns:a16="http://schemas.microsoft.com/office/drawing/2014/main" id="{3BBCF65A-AD72-43D0-98E6-662E2BD6ABB8}"/>
              </a:ext>
            </a:extLst>
          </p:cNvPr>
          <p:cNvPicPr>
            <a:picLocks/>
          </p:cNvPicPr>
          <p:nvPr/>
        </p:nvPicPr>
        <p:blipFill rotWithShape="1">
          <a:blip r:embed="rId8" cstate="print">
            <a:extLst>
              <a:ext uri="{28A0092B-C50C-407E-A947-70E740481C1C}">
                <a14:useLocalDpi xmlns:a14="http://schemas.microsoft.com/office/drawing/2010/main" val="0"/>
              </a:ext>
            </a:extLst>
          </a:blip>
          <a:srcRect b="-24"/>
          <a:stretch/>
        </p:blipFill>
        <p:spPr>
          <a:xfrm>
            <a:off x="303333" y="3341145"/>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5" name="Picture 114" descr="A hand holding a cellphone&#10;&#10;Description automatically generated">
            <a:extLst>
              <a:ext uri="{FF2B5EF4-FFF2-40B4-BE49-F238E27FC236}">
                <a16:creationId xmlns:a16="http://schemas.microsoft.com/office/drawing/2014/main" id="{936EB027-1868-4FD0-A22B-A276967DFBB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4976048" y="3341145"/>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graphicFrame>
        <p:nvGraphicFramePr>
          <p:cNvPr id="5" name="Object 4" hidden="1">
            <a:extLst>
              <a:ext uri="{FF2B5EF4-FFF2-40B4-BE49-F238E27FC236}">
                <a16:creationId xmlns:a16="http://schemas.microsoft.com/office/drawing/2014/main" id="{C69893DB-971F-4208-8522-269D40C42B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0" imgW="425" imgH="424" progId="TCLayout.ActiveDocument.1">
                  <p:embed/>
                </p:oleObj>
              </mc:Choice>
              <mc:Fallback>
                <p:oleObj name="think-cell Slide" r:id="rId10" imgW="425" imgH="424" progId="TCLayout.ActiveDocument.1">
                  <p:embed/>
                  <p:pic>
                    <p:nvPicPr>
                      <p:cNvPr id="5" name="Object 4" hidden="1">
                        <a:extLst>
                          <a:ext uri="{FF2B5EF4-FFF2-40B4-BE49-F238E27FC236}">
                            <a16:creationId xmlns:a16="http://schemas.microsoft.com/office/drawing/2014/main" id="{C69893DB-971F-4208-8522-269D40C42BBC}"/>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4A901E-9562-4467-AAD5-B524710AD094}"/>
              </a:ext>
            </a:extLst>
          </p:cNvPr>
          <p:cNvSpPr/>
          <p:nvPr>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72" name="Rectangle 71">
            <a:extLst>
              <a:ext uri="{FF2B5EF4-FFF2-40B4-BE49-F238E27FC236}">
                <a16:creationId xmlns:a16="http://schemas.microsoft.com/office/drawing/2014/main" id="{3608271B-FE1D-4F9B-94CF-C97E5DBC6441}"/>
              </a:ext>
            </a:extLst>
          </p:cNvPr>
          <p:cNvSpPr>
            <a:spLocks/>
          </p:cNvSpPr>
          <p:nvPr/>
        </p:nvSpPr>
        <p:spPr bwMode="auto">
          <a:xfrm>
            <a:off x="303334" y="1166648"/>
            <a:ext cx="11594980" cy="2096813"/>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What is the Microsoft Common Data Model (CDM)</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GitHub view of the Financial Services CDM</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Deep dive into FSI Data Model layers</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Entity Relationship diagram walkthrough</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a:solidFill>
                  <a:schemeClr val="bg1"/>
                </a:solidFill>
                <a:latin typeface="+mj-lt"/>
                <a:cs typeface="Segoe UI" panose="020B0502040204020203" pitchFamily="34" charset="0"/>
              </a:rPr>
              <a:t>Financial Services Data Model extensibility</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a:solidFill>
                <a:schemeClr val="bg1"/>
              </a:solidFill>
              <a:latin typeface="+mj-lt"/>
              <a:cs typeface="Segoe UI" panose="020B0502040204020203" pitchFamily="34" charset="0"/>
            </a:endParaRPr>
          </a:p>
        </p:txBody>
      </p:sp>
      <p:sp>
        <p:nvSpPr>
          <p:cNvPr id="18" name="Title 3">
            <a:extLst>
              <a:ext uri="{FF2B5EF4-FFF2-40B4-BE49-F238E27FC236}">
                <a16:creationId xmlns:a16="http://schemas.microsoft.com/office/drawing/2014/main" id="{85B56723-4DF9-47FC-89E0-C6FD5F77F244}"/>
              </a:ext>
            </a:extLst>
          </p:cNvPr>
          <p:cNvSpPr txBox="1">
            <a:spLocks/>
          </p:cNvSpPr>
          <p:nvPr/>
        </p:nvSpPr>
        <p:spPr>
          <a:xfrm>
            <a:off x="588263" y="457200"/>
            <a:ext cx="11018520"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800">
                <a:solidFill>
                  <a:schemeClr val="accent1"/>
                </a:solidFill>
              </a:rPr>
              <a:t>Know the Solution</a:t>
            </a:r>
          </a:p>
        </p:txBody>
      </p:sp>
    </p:spTree>
    <p:extLst>
      <p:ext uri="{BB962C8B-B14F-4D97-AF65-F5344CB8AC3E}">
        <p14:creationId xmlns:p14="http://schemas.microsoft.com/office/powerpoint/2010/main" val="3239710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Rectangle 85">
            <a:extLst>
              <a:ext uri="{FF2B5EF4-FFF2-40B4-BE49-F238E27FC236}">
                <a16:creationId xmlns:a16="http://schemas.microsoft.com/office/drawing/2014/main" id="{DEC99907-9E66-4FA3-807C-6B318410DD20}"/>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5444801A-EF0D-46A1-B7F6-F0594A0B7F95}"/>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Ease interoperability and unify data to help accelerate insights and business workflows</a:t>
            </a:r>
          </a:p>
        </p:txBody>
      </p:sp>
      <p:sp>
        <p:nvSpPr>
          <p:cNvPr id="95" name="Title 5">
            <a:extLst>
              <a:ext uri="{FF2B5EF4-FFF2-40B4-BE49-F238E27FC236}">
                <a16:creationId xmlns:a16="http://schemas.microsoft.com/office/drawing/2014/main" id="{16F12A1B-EA60-45B0-AFFB-861637199EB8}"/>
              </a:ext>
            </a:extLst>
          </p:cNvPr>
          <p:cNvSpPr>
            <a:spLocks noGrp="1"/>
          </p:cNvSpPr>
          <p:nvPr>
            <p:ph type="title"/>
          </p:nvPr>
        </p:nvSpPr>
        <p:spPr>
          <a:xfrm>
            <a:off x="588263" y="495300"/>
            <a:ext cx="11018520" cy="430887"/>
          </a:xfrm>
        </p:spPr>
        <p:txBody>
          <a:bodyPr/>
          <a:lstStyle/>
          <a:p>
            <a:r>
              <a:rPr lang="en-US" sz="2800">
                <a:solidFill>
                  <a:schemeClr val="accent1"/>
                </a:solidFill>
              </a:rPr>
              <a:t>Microsoft Common Data Model</a:t>
            </a:r>
          </a:p>
        </p:txBody>
      </p:sp>
      <p:sp>
        <p:nvSpPr>
          <p:cNvPr id="96" name="TextBox 1">
            <a:extLst>
              <a:ext uri="{FF2B5EF4-FFF2-40B4-BE49-F238E27FC236}">
                <a16:creationId xmlns:a16="http://schemas.microsoft.com/office/drawing/2014/main" id="{EBFB860D-6AB1-40C9-A859-A3DD4A3FF8A6}"/>
              </a:ext>
            </a:extLst>
          </p:cNvPr>
          <p:cNvSpPr txBox="1"/>
          <p:nvPr/>
        </p:nvSpPr>
        <p:spPr>
          <a:xfrm>
            <a:off x="584200" y="2629798"/>
            <a:ext cx="4072104" cy="2837441"/>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en-US" sz="1400">
                <a:latin typeface="Segoe UI"/>
              </a:rPr>
              <a:t>A </a:t>
            </a:r>
            <a:r>
              <a:rPr lang="en-US" sz="1400" b="1">
                <a:solidFill>
                  <a:srgbClr val="002060"/>
                </a:solidFill>
                <a:latin typeface="Segoe UI"/>
              </a:rPr>
              <a:t>common machine-understandable way</a:t>
            </a:r>
            <a:r>
              <a:rPr lang="en-US" sz="1400">
                <a:solidFill>
                  <a:srgbClr val="002060"/>
                </a:solidFill>
                <a:latin typeface="Segoe UI"/>
              </a:rPr>
              <a:t> </a:t>
            </a:r>
            <a:r>
              <a:rPr lang="en-US" sz="1400">
                <a:latin typeface="Segoe UI"/>
              </a:rPr>
              <a:t>to </a:t>
            </a:r>
          </a:p>
          <a:p>
            <a:pPr algn="ctr">
              <a:lnSpc>
                <a:spcPct val="150000"/>
              </a:lnSpc>
            </a:pPr>
            <a:r>
              <a:rPr lang="en-US" sz="1400" b="1">
                <a:solidFill>
                  <a:srgbClr val="002060"/>
                </a:solidFill>
                <a:latin typeface="Segoe UI"/>
                <a:cs typeface="Segoe UI"/>
              </a:rPr>
              <a:t>describe data</a:t>
            </a:r>
            <a:r>
              <a:rPr lang="en-US" sz="1400">
                <a:latin typeface="Segoe UI"/>
              </a:rPr>
              <a:t> with</a:t>
            </a:r>
            <a:r>
              <a:rPr lang="en-US" sz="1400" b="1">
                <a:solidFill>
                  <a:schemeClr val="accent4"/>
                </a:solidFill>
                <a:latin typeface="Segoe UI"/>
                <a:cs typeface="Segoe UI"/>
              </a:rPr>
              <a:t> </a:t>
            </a:r>
            <a:r>
              <a:rPr lang="en-US" sz="1400" b="1">
                <a:solidFill>
                  <a:srgbClr val="002060"/>
                </a:solidFill>
                <a:latin typeface="Segoe UI"/>
                <a:cs typeface="Segoe UI"/>
              </a:rPr>
              <a:t>semantic</a:t>
            </a:r>
            <a:r>
              <a:rPr lang="en-US" sz="1400" b="1">
                <a:solidFill>
                  <a:schemeClr val="accent4"/>
                </a:solidFill>
                <a:latin typeface="Segoe UI"/>
                <a:cs typeface="Segoe UI"/>
              </a:rPr>
              <a:t> </a:t>
            </a:r>
            <a:r>
              <a:rPr lang="en-US" sz="1400" b="1">
                <a:solidFill>
                  <a:srgbClr val="002060"/>
                </a:solidFill>
                <a:latin typeface="Segoe UI"/>
                <a:cs typeface="Segoe UI"/>
              </a:rPr>
              <a:t>consistency</a:t>
            </a:r>
            <a:r>
              <a:rPr lang="en-US" sz="1400">
                <a:latin typeface="Segoe UI"/>
              </a:rPr>
              <a:t> across business, transactional, analytical and industry domains that </a:t>
            </a:r>
            <a:br>
              <a:rPr lang="en-US" sz="1400">
                <a:latin typeface="Segoe UI"/>
              </a:rPr>
            </a:br>
            <a:r>
              <a:rPr lang="en-US" sz="1400" b="1">
                <a:solidFill>
                  <a:srgbClr val="002060"/>
                </a:solidFill>
                <a:latin typeface="Segoe UI"/>
                <a:cs typeface="Segoe UI"/>
              </a:rPr>
              <a:t>drives interoperability </a:t>
            </a:r>
            <a:r>
              <a:rPr lang="en-US" sz="1400">
                <a:latin typeface="Segoe UI"/>
              </a:rPr>
              <a:t>across apps and services </a:t>
            </a:r>
            <a:r>
              <a:rPr lang="en-US" sz="1400">
                <a:latin typeface="Segoe UI"/>
                <a:cs typeface="Segoe UI"/>
              </a:rPr>
              <a:t>from the Microsoft ecosystem, and customers to </a:t>
            </a:r>
            <a:r>
              <a:rPr lang="en-US" sz="1400" b="1">
                <a:solidFill>
                  <a:srgbClr val="002060"/>
                </a:solidFill>
                <a:latin typeface="Segoe UI"/>
                <a:cs typeface="Segoe UI"/>
              </a:rPr>
              <a:t>create insights</a:t>
            </a:r>
          </a:p>
        </p:txBody>
      </p:sp>
      <p:cxnSp>
        <p:nvCxnSpPr>
          <p:cNvPr id="101" name="Straight Connector 100">
            <a:extLst>
              <a:ext uri="{FF2B5EF4-FFF2-40B4-BE49-F238E27FC236}">
                <a16:creationId xmlns:a16="http://schemas.microsoft.com/office/drawing/2014/main" id="{69C74A4E-EED6-43DD-B9EA-B94F344259B2}"/>
              </a:ext>
              <a:ext uri="{C183D7F6-B498-43B3-948B-1728B52AA6E4}">
                <adec:decorative xmlns:adec="http://schemas.microsoft.com/office/drawing/2017/decorative" val="1"/>
              </a:ext>
            </a:extLst>
          </p:cNvPr>
          <p:cNvCxnSpPr>
            <a:cxnSpLocks/>
          </p:cNvCxnSpPr>
          <p:nvPr/>
        </p:nvCxnSpPr>
        <p:spPr>
          <a:xfrm>
            <a:off x="657679" y="5567289"/>
            <a:ext cx="4240720"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E4D69CCF-357E-4E16-86B3-836FCDF43AB0}"/>
              </a:ext>
            </a:extLst>
          </p:cNvPr>
          <p:cNvGrpSpPr/>
          <p:nvPr/>
        </p:nvGrpSpPr>
        <p:grpSpPr>
          <a:xfrm>
            <a:off x="10915717" y="172480"/>
            <a:ext cx="969264" cy="969264"/>
            <a:chOff x="6811432" y="5470315"/>
            <a:chExt cx="491390" cy="491390"/>
          </a:xfrm>
        </p:grpSpPr>
        <p:sp>
          <p:nvSpPr>
            <p:cNvPr id="139" name="Oval 138">
              <a:extLst>
                <a:ext uri="{FF2B5EF4-FFF2-40B4-BE49-F238E27FC236}">
                  <a16:creationId xmlns:a16="http://schemas.microsoft.com/office/drawing/2014/main" id="{1132C448-BE61-4051-9F85-DF99AC847211}"/>
                </a:ext>
              </a:extLst>
            </p:cNvPr>
            <p:cNvSpPr>
              <a:spLocks/>
            </p:cNvSpPr>
            <p:nvPr/>
          </p:nvSpPr>
          <p:spPr bwMode="auto">
            <a:xfrm rot="10800000" flipV="1">
              <a:off x="6811432" y="5470315"/>
              <a:ext cx="491390" cy="49139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0" name="Oval 139">
              <a:extLst>
                <a:ext uri="{FF2B5EF4-FFF2-40B4-BE49-F238E27FC236}">
                  <a16:creationId xmlns:a16="http://schemas.microsoft.com/office/drawing/2014/main" id="{5409605A-C61C-42D4-B749-9BE9E085AD46}"/>
                </a:ext>
              </a:extLst>
            </p:cNvPr>
            <p:cNvSpPr>
              <a:spLocks/>
            </p:cNvSpPr>
            <p:nvPr/>
          </p:nvSpPr>
          <p:spPr bwMode="auto">
            <a:xfrm rot="10800000" flipV="1">
              <a:off x="6836447" y="5495330"/>
              <a:ext cx="441360" cy="44136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1" name="data2" descr="data">
              <a:extLst>
                <a:ext uri="{FF2B5EF4-FFF2-40B4-BE49-F238E27FC236}">
                  <a16:creationId xmlns:a16="http://schemas.microsoft.com/office/drawing/2014/main" id="{1146E20E-9D22-4D2E-B35B-BEFD3087D4D5}"/>
                </a:ext>
              </a:extLst>
            </p:cNvPr>
            <p:cNvGrpSpPr/>
            <p:nvPr/>
          </p:nvGrpSpPr>
          <p:grpSpPr>
            <a:xfrm rot="10800000" flipH="1" flipV="1">
              <a:off x="6933650" y="5610844"/>
              <a:ext cx="246886" cy="210310"/>
              <a:chOff x="6520827" y="1696554"/>
              <a:chExt cx="396483" cy="337694"/>
            </a:xfrm>
          </p:grpSpPr>
          <p:sp>
            <p:nvSpPr>
              <p:cNvPr id="142" name="Freeform: Shape 141">
                <a:extLst>
                  <a:ext uri="{FF2B5EF4-FFF2-40B4-BE49-F238E27FC236}">
                    <a16:creationId xmlns:a16="http://schemas.microsoft.com/office/drawing/2014/main" id="{58FF3D27-FFBB-49A9-99F8-00E8D2068BFE}"/>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927C4CC-3158-4980-B825-11E83D109B50}"/>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346EC80-0CE0-4348-B139-6C888C5D5F90}"/>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9967EC0-D1B3-44EC-A88E-B9ABC6522999}"/>
                  </a:ext>
                </a:extLst>
              </p:cNvPr>
              <p:cNvSpPr/>
              <p:nvPr/>
            </p:nvSpPr>
            <p:spPr>
              <a:xfrm>
                <a:off x="6848250" y="1696554"/>
                <a:ext cx="69060" cy="96652"/>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971D731-277D-44FE-ABE6-7BD0E4D7D986}"/>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5CD085B3-4123-4E7A-887A-C7A1B5A6FAD1}"/>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00033029-296E-4FF0-A29C-18DFE76679C3}"/>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04FCE7C5-299D-4C9A-85ED-7D940C54E74E}"/>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4487320-743E-4E43-8300-448E1A060093}"/>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2B2A4AD2-1DC1-4145-85CC-12BC33B15E2A}"/>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7136955C-A26B-4207-AE13-96D3624C7C81}"/>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F59ACE0E-52A3-4CF5-8AEC-E46EE4DD264D}"/>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2AFEBDC-C7BF-4383-AD2A-D352E7F5594A}"/>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68351BFC-8FE2-4197-AE2D-4111B038DF25}"/>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99F22ED-83C2-46F0-8D7C-1115C9114CB4}"/>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34EE5628-310A-4F1B-8C15-BF9A7C70E459}"/>
              </a:ext>
            </a:extLst>
          </p:cNvPr>
          <p:cNvGrpSpPr/>
          <p:nvPr/>
        </p:nvGrpSpPr>
        <p:grpSpPr>
          <a:xfrm>
            <a:off x="6035944" y="2293544"/>
            <a:ext cx="5607726" cy="3965506"/>
            <a:chOff x="4505136" y="1306039"/>
            <a:chExt cx="5607726" cy="3965506"/>
          </a:xfrm>
        </p:grpSpPr>
        <p:sp>
          <p:nvSpPr>
            <p:cNvPr id="187" name="Rectangle 186">
              <a:extLst>
                <a:ext uri="{FF2B5EF4-FFF2-40B4-BE49-F238E27FC236}">
                  <a16:creationId xmlns:a16="http://schemas.microsoft.com/office/drawing/2014/main" id="{5AB91ED3-0935-4794-B665-E9C0E16CA071}"/>
                </a:ext>
              </a:extLst>
            </p:cNvPr>
            <p:cNvSpPr/>
            <p:nvPr/>
          </p:nvSpPr>
          <p:spPr>
            <a:xfrm>
              <a:off x="4505136" y="4124703"/>
              <a:ext cx="5607726" cy="114684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Segoe UI" panose="020B0502040204020203" pitchFamily="34" charset="0"/>
                  <a:cs typeface="Segoe UI" panose="020B0502040204020203" pitchFamily="34" charset="0"/>
                </a:rPr>
                <a:t>Common Data Model</a:t>
              </a:r>
            </a:p>
          </p:txBody>
        </p:sp>
        <p:sp>
          <p:nvSpPr>
            <p:cNvPr id="188" name="Rectangle 187">
              <a:extLst>
                <a:ext uri="{FF2B5EF4-FFF2-40B4-BE49-F238E27FC236}">
                  <a16:creationId xmlns:a16="http://schemas.microsoft.com/office/drawing/2014/main" id="{2DC5550C-71F2-47F8-9532-CCA754627AA2}"/>
                </a:ext>
              </a:extLst>
            </p:cNvPr>
            <p:cNvSpPr/>
            <p:nvPr/>
          </p:nvSpPr>
          <p:spPr>
            <a:xfrm>
              <a:off x="4874394" y="2883620"/>
              <a:ext cx="2124444" cy="877280"/>
            </a:xfrm>
            <a:prstGeom prst="rect">
              <a:avLst/>
            </a:prstGeom>
            <a:noFill/>
            <a:ln>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endParaRPr>
            </a:p>
          </p:txBody>
        </p:sp>
        <p:sp>
          <p:nvSpPr>
            <p:cNvPr id="189" name="Rectangle 188">
              <a:extLst>
                <a:ext uri="{FF2B5EF4-FFF2-40B4-BE49-F238E27FC236}">
                  <a16:creationId xmlns:a16="http://schemas.microsoft.com/office/drawing/2014/main" id="{B399D697-BFB4-405F-BAEC-924F02D9937D}"/>
                </a:ext>
              </a:extLst>
            </p:cNvPr>
            <p:cNvSpPr/>
            <p:nvPr/>
          </p:nvSpPr>
          <p:spPr>
            <a:xfrm>
              <a:off x="7716310" y="2883620"/>
              <a:ext cx="2124443" cy="877280"/>
            </a:xfrm>
            <a:prstGeom prst="rect">
              <a:avLst/>
            </a:prstGeom>
            <a:noFill/>
            <a:ln>
              <a:solidFill>
                <a:srgbClr val="00206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Segoe UI" panose="020B0502040204020203" pitchFamily="34" charset="0"/>
              </a:endParaRPr>
            </a:p>
          </p:txBody>
        </p:sp>
        <p:sp>
          <p:nvSpPr>
            <p:cNvPr id="190" name="Rectangle 189">
              <a:extLst>
                <a:ext uri="{FF2B5EF4-FFF2-40B4-BE49-F238E27FC236}">
                  <a16:creationId xmlns:a16="http://schemas.microsoft.com/office/drawing/2014/main" id="{D3AC3039-237D-49CC-9403-F883E5D20129}"/>
                </a:ext>
              </a:extLst>
            </p:cNvPr>
            <p:cNvSpPr/>
            <p:nvPr/>
          </p:nvSpPr>
          <p:spPr>
            <a:xfrm>
              <a:off x="4505136" y="1323260"/>
              <a:ext cx="1297173" cy="973708"/>
            </a:xfrm>
            <a:prstGeom prst="rect">
              <a:avLst/>
            </a:prstGeom>
            <a:noFill/>
            <a:ln w="19050">
              <a:no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Segoe UI" panose="020B0502040204020203" pitchFamily="34" charset="0"/>
                </a:rPr>
                <a:t>Dynamics 365</a:t>
              </a:r>
            </a:p>
          </p:txBody>
        </p:sp>
        <p:sp>
          <p:nvSpPr>
            <p:cNvPr id="191" name="Rectangle 190">
              <a:extLst>
                <a:ext uri="{FF2B5EF4-FFF2-40B4-BE49-F238E27FC236}">
                  <a16:creationId xmlns:a16="http://schemas.microsoft.com/office/drawing/2014/main" id="{87E5C1DE-6B64-49CB-82A5-5414D9BFD8A9}"/>
                </a:ext>
              </a:extLst>
            </p:cNvPr>
            <p:cNvSpPr/>
            <p:nvPr/>
          </p:nvSpPr>
          <p:spPr>
            <a:xfrm>
              <a:off x="5936342" y="1314024"/>
              <a:ext cx="1297173" cy="973708"/>
            </a:xfrm>
            <a:prstGeom prst="rect">
              <a:avLst/>
            </a:prstGeom>
            <a:noFill/>
            <a:ln w="19050">
              <a:no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Segoe UI" panose="020B0502040204020203" pitchFamily="34" charset="0"/>
                </a:rPr>
                <a:t>Microsoft 365</a:t>
              </a:r>
            </a:p>
          </p:txBody>
        </p:sp>
        <p:sp>
          <p:nvSpPr>
            <p:cNvPr id="192" name="Rectangle 191">
              <a:extLst>
                <a:ext uri="{FF2B5EF4-FFF2-40B4-BE49-F238E27FC236}">
                  <a16:creationId xmlns:a16="http://schemas.microsoft.com/office/drawing/2014/main" id="{3C12CC6E-CF76-4C8A-8FB4-67596DF7B07B}"/>
                </a:ext>
              </a:extLst>
            </p:cNvPr>
            <p:cNvSpPr/>
            <p:nvPr/>
          </p:nvSpPr>
          <p:spPr>
            <a:xfrm>
              <a:off x="7336080" y="1306039"/>
              <a:ext cx="1426343" cy="973708"/>
            </a:xfrm>
            <a:prstGeom prst="rect">
              <a:avLst/>
            </a:prstGeom>
            <a:noFill/>
            <a:ln w="19050">
              <a:no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Segoe UI" panose="020B0502040204020203" pitchFamily="34" charset="0"/>
                </a:rPr>
                <a:t>Power Platform</a:t>
              </a:r>
            </a:p>
          </p:txBody>
        </p:sp>
        <p:sp>
          <p:nvSpPr>
            <p:cNvPr id="193" name="Rectangle 192">
              <a:extLst>
                <a:ext uri="{FF2B5EF4-FFF2-40B4-BE49-F238E27FC236}">
                  <a16:creationId xmlns:a16="http://schemas.microsoft.com/office/drawing/2014/main" id="{769928A9-C2D9-4357-89BB-4C9D6E2B2DF1}"/>
                </a:ext>
              </a:extLst>
            </p:cNvPr>
            <p:cNvSpPr/>
            <p:nvPr/>
          </p:nvSpPr>
          <p:spPr>
            <a:xfrm>
              <a:off x="8780273" y="1323260"/>
              <a:ext cx="1297173" cy="973708"/>
            </a:xfrm>
            <a:prstGeom prst="rect">
              <a:avLst/>
            </a:prstGeom>
            <a:noFill/>
            <a:ln w="19050">
              <a:noFill/>
              <a:prstDash val="solid"/>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a:solidFill>
                    <a:schemeClr val="tx1"/>
                  </a:solidFill>
                  <a:latin typeface="Segoe UI" panose="020B0502040204020203" pitchFamily="34" charset="0"/>
                </a:rPr>
                <a:t>ISV Solutions</a:t>
              </a:r>
            </a:p>
          </p:txBody>
        </p:sp>
        <p:cxnSp>
          <p:nvCxnSpPr>
            <p:cNvPr id="194" name="Straight Connector 193">
              <a:extLst>
                <a:ext uri="{FF2B5EF4-FFF2-40B4-BE49-F238E27FC236}">
                  <a16:creationId xmlns:a16="http://schemas.microsoft.com/office/drawing/2014/main" id="{A6395A24-5AE5-4AB1-892C-52F42EF75FE1}"/>
                </a:ext>
              </a:extLst>
            </p:cNvPr>
            <p:cNvCxnSpPr>
              <a:cxnSpLocks/>
            </p:cNvCxnSpPr>
            <p:nvPr/>
          </p:nvCxnSpPr>
          <p:spPr>
            <a:xfrm>
              <a:off x="5124842" y="2515085"/>
              <a:ext cx="4302295" cy="0"/>
            </a:xfrm>
            <a:prstGeom prst="line">
              <a:avLst/>
            </a:prstGeom>
            <a:ln w="28575">
              <a:solidFill>
                <a:srgbClr val="0070C0"/>
              </a:solidFill>
            </a:ln>
          </p:spPr>
          <p:style>
            <a:lnRef idx="1">
              <a:schemeClr val="dk1"/>
            </a:lnRef>
            <a:fillRef idx="0">
              <a:schemeClr val="dk1"/>
            </a:fillRef>
            <a:effectRef idx="0">
              <a:schemeClr val="dk1"/>
            </a:effectRef>
            <a:fontRef idx="minor">
              <a:schemeClr val="tx1"/>
            </a:fontRef>
          </p:style>
        </p:cxnSp>
        <p:grpSp>
          <p:nvGrpSpPr>
            <p:cNvPr id="195" name="Group 194">
              <a:extLst>
                <a:ext uri="{FF2B5EF4-FFF2-40B4-BE49-F238E27FC236}">
                  <a16:creationId xmlns:a16="http://schemas.microsoft.com/office/drawing/2014/main" id="{CE26D2B4-1B41-494B-B64E-2F25A7F25CC5}"/>
                </a:ext>
              </a:extLst>
            </p:cNvPr>
            <p:cNvGrpSpPr/>
            <p:nvPr/>
          </p:nvGrpSpPr>
          <p:grpSpPr>
            <a:xfrm>
              <a:off x="5124842" y="2318791"/>
              <a:ext cx="4302295" cy="196294"/>
              <a:chOff x="4833463" y="2218543"/>
              <a:chExt cx="4302295" cy="225778"/>
            </a:xfrm>
          </p:grpSpPr>
          <p:cxnSp>
            <p:nvCxnSpPr>
              <p:cNvPr id="214" name="Straight Arrow Connector 213">
                <a:extLst>
                  <a:ext uri="{FF2B5EF4-FFF2-40B4-BE49-F238E27FC236}">
                    <a16:creationId xmlns:a16="http://schemas.microsoft.com/office/drawing/2014/main" id="{6B9F755C-BE23-42DA-8E12-103A0F733E93}"/>
                  </a:ext>
                </a:extLst>
              </p:cNvPr>
              <p:cNvCxnSpPr/>
              <p:nvPr/>
            </p:nvCxnSpPr>
            <p:spPr>
              <a:xfrm flipV="1">
                <a:off x="4833463" y="221854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15" name="Straight Arrow Connector 214">
                <a:extLst>
                  <a:ext uri="{FF2B5EF4-FFF2-40B4-BE49-F238E27FC236}">
                    <a16:creationId xmlns:a16="http://schemas.microsoft.com/office/drawing/2014/main" id="{31F7F4BE-EC3C-4DBB-922E-9CC6DB4735EB}"/>
                  </a:ext>
                </a:extLst>
              </p:cNvPr>
              <p:cNvCxnSpPr/>
              <p:nvPr/>
            </p:nvCxnSpPr>
            <p:spPr>
              <a:xfrm flipV="1">
                <a:off x="6281263" y="221854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16" name="Straight Arrow Connector 215">
                <a:extLst>
                  <a:ext uri="{FF2B5EF4-FFF2-40B4-BE49-F238E27FC236}">
                    <a16:creationId xmlns:a16="http://schemas.microsoft.com/office/drawing/2014/main" id="{8EA51147-FCD9-4A03-98A2-E3FF4782365F}"/>
                  </a:ext>
                </a:extLst>
              </p:cNvPr>
              <p:cNvCxnSpPr/>
              <p:nvPr/>
            </p:nvCxnSpPr>
            <p:spPr>
              <a:xfrm flipV="1">
                <a:off x="7735399" y="221854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17" name="Straight Arrow Connector 216">
                <a:extLst>
                  <a:ext uri="{FF2B5EF4-FFF2-40B4-BE49-F238E27FC236}">
                    <a16:creationId xmlns:a16="http://schemas.microsoft.com/office/drawing/2014/main" id="{41F59C84-A5B2-4DC4-A489-3155856C8DA8}"/>
                  </a:ext>
                </a:extLst>
              </p:cNvPr>
              <p:cNvCxnSpPr/>
              <p:nvPr/>
            </p:nvCxnSpPr>
            <p:spPr>
              <a:xfrm flipV="1">
                <a:off x="9135758" y="221854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196" name="Straight Arrow Connector 195">
              <a:extLst>
                <a:ext uri="{FF2B5EF4-FFF2-40B4-BE49-F238E27FC236}">
                  <a16:creationId xmlns:a16="http://schemas.microsoft.com/office/drawing/2014/main" id="{2B5CABB3-FBFD-4FF6-AFF8-B1BBDB360E40}"/>
                </a:ext>
              </a:extLst>
            </p:cNvPr>
            <p:cNvCxnSpPr/>
            <p:nvPr/>
          </p:nvCxnSpPr>
          <p:spPr>
            <a:xfrm flipV="1">
              <a:off x="8828948" y="257975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197" name="Straight Arrow Connector 196">
              <a:extLst>
                <a:ext uri="{FF2B5EF4-FFF2-40B4-BE49-F238E27FC236}">
                  <a16:creationId xmlns:a16="http://schemas.microsoft.com/office/drawing/2014/main" id="{4B74F372-F98A-4A8D-8278-6CEF75FFC4F3}"/>
                </a:ext>
              </a:extLst>
            </p:cNvPr>
            <p:cNvCxnSpPr/>
            <p:nvPr/>
          </p:nvCxnSpPr>
          <p:spPr>
            <a:xfrm flipV="1">
              <a:off x="5936342" y="2579753"/>
              <a:ext cx="0" cy="225778"/>
            </a:xfrm>
            <a:prstGeom prst="straightConnector1">
              <a:avLst/>
            </a:prstGeom>
            <a:ln w="28575">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198" name="Straight Arrow Connector 197">
              <a:extLst>
                <a:ext uri="{FF2B5EF4-FFF2-40B4-BE49-F238E27FC236}">
                  <a16:creationId xmlns:a16="http://schemas.microsoft.com/office/drawing/2014/main" id="{0E6E7056-7B65-415F-914B-B9A106946CBC}"/>
                </a:ext>
              </a:extLst>
            </p:cNvPr>
            <p:cNvCxnSpPr>
              <a:cxnSpLocks/>
            </p:cNvCxnSpPr>
            <p:nvPr/>
          </p:nvCxnSpPr>
          <p:spPr>
            <a:xfrm flipH="1">
              <a:off x="7092082" y="3319894"/>
              <a:ext cx="532625"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8C983924-5BC1-4051-9655-AEFE00FDB56D}"/>
                </a:ext>
              </a:extLst>
            </p:cNvPr>
            <p:cNvPicPr>
              <a:picLocks noChangeAspect="1"/>
            </p:cNvPicPr>
            <p:nvPr/>
          </p:nvPicPr>
          <p:blipFill>
            <a:blip r:embed="rId4">
              <a:alphaModFix/>
            </a:blip>
            <a:stretch>
              <a:fillRect/>
            </a:stretch>
          </p:blipFill>
          <p:spPr>
            <a:xfrm>
              <a:off x="5047247" y="1579154"/>
              <a:ext cx="219241" cy="293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00" name="Freeform 81">
              <a:extLst>
                <a:ext uri="{FF2B5EF4-FFF2-40B4-BE49-F238E27FC236}">
                  <a16:creationId xmlns:a16="http://schemas.microsoft.com/office/drawing/2014/main" id="{C3E255AB-002D-4601-8057-E5A1AFA73A63}"/>
                </a:ext>
              </a:extLst>
            </p:cNvPr>
            <p:cNvSpPr>
              <a:spLocks/>
            </p:cNvSpPr>
            <p:nvPr/>
          </p:nvSpPr>
          <p:spPr bwMode="black">
            <a:xfrm>
              <a:off x="9302905" y="1567852"/>
              <a:ext cx="258015" cy="351320"/>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252526"/>
            </a:solidFill>
            <a:ln>
              <a:noFill/>
            </a:ln>
          </p:spPr>
          <p:txBody>
            <a:bodyPr vert="horz" wrap="square" lIns="82305" tIns="41153" rIns="82305" bIns="41153" numCol="1" anchor="t" anchorCtr="0" compatLnSpc="1">
              <a:prstTxWarp prst="textNoShape">
                <a:avLst/>
              </a:prstTxWarp>
            </a:bodyPr>
            <a:lstStyle/>
            <a:p>
              <a:endParaRPr lang="en-US" sz="1600"/>
            </a:p>
          </p:txBody>
        </p:sp>
        <p:pic>
          <p:nvPicPr>
            <p:cNvPr id="201" name="Graphic 200">
              <a:extLst>
                <a:ext uri="{FF2B5EF4-FFF2-40B4-BE49-F238E27FC236}">
                  <a16:creationId xmlns:a16="http://schemas.microsoft.com/office/drawing/2014/main" id="{DCE087C4-B27B-4602-888C-BB079EC094A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67390" y="2993911"/>
              <a:ext cx="650996" cy="650996"/>
            </a:xfrm>
            <a:prstGeom prst="rect">
              <a:avLst/>
            </a:prstGeom>
          </p:spPr>
        </p:pic>
        <p:sp>
          <p:nvSpPr>
            <p:cNvPr id="202" name="TextBox 201">
              <a:extLst>
                <a:ext uri="{FF2B5EF4-FFF2-40B4-BE49-F238E27FC236}">
                  <a16:creationId xmlns:a16="http://schemas.microsoft.com/office/drawing/2014/main" id="{4979868A-4FA3-4AD3-88FC-055A51900F88}"/>
                </a:ext>
              </a:extLst>
            </p:cNvPr>
            <p:cNvSpPr txBox="1"/>
            <p:nvPr/>
          </p:nvSpPr>
          <p:spPr>
            <a:xfrm>
              <a:off x="8771355" y="3050674"/>
              <a:ext cx="992108" cy="523220"/>
            </a:xfrm>
            <a:prstGeom prst="rect">
              <a:avLst/>
            </a:prstGeom>
            <a:noFill/>
          </p:spPr>
          <p:txBody>
            <a:bodyPr wrap="square">
              <a:spAutoFit/>
            </a:bodyPr>
            <a:lstStyle/>
            <a:p>
              <a:pPr algn="ctr"/>
              <a:r>
                <a:rPr lang="en-US" sz="1400">
                  <a:solidFill>
                    <a:schemeClr val="tx1"/>
                  </a:solidFill>
                  <a:latin typeface="Segoe UI" panose="020B0502040204020203" pitchFamily="34" charset="0"/>
                </a:rPr>
                <a:t>Azure Synapse</a:t>
              </a:r>
            </a:p>
          </p:txBody>
        </p:sp>
        <p:sp>
          <p:nvSpPr>
            <p:cNvPr id="203" name="TextBox 202">
              <a:extLst>
                <a:ext uri="{FF2B5EF4-FFF2-40B4-BE49-F238E27FC236}">
                  <a16:creationId xmlns:a16="http://schemas.microsoft.com/office/drawing/2014/main" id="{3125AFD1-EF6B-4BAB-AB5D-12A4D1941C70}"/>
                </a:ext>
              </a:extLst>
            </p:cNvPr>
            <p:cNvSpPr txBox="1"/>
            <p:nvPr/>
          </p:nvSpPr>
          <p:spPr>
            <a:xfrm>
              <a:off x="4917970" y="3158395"/>
              <a:ext cx="1277082" cy="307777"/>
            </a:xfrm>
            <a:prstGeom prst="rect">
              <a:avLst/>
            </a:prstGeom>
            <a:noFill/>
          </p:spPr>
          <p:txBody>
            <a:bodyPr wrap="square">
              <a:spAutoFit/>
            </a:bodyPr>
            <a:lstStyle/>
            <a:p>
              <a:pPr algn="ctr"/>
              <a:r>
                <a:rPr lang="en-US" sz="1400" err="1">
                  <a:solidFill>
                    <a:schemeClr val="tx1"/>
                  </a:solidFill>
                  <a:latin typeface="Segoe UI" panose="020B0502040204020203" pitchFamily="34" charset="0"/>
                </a:rPr>
                <a:t>Dataverse</a:t>
              </a:r>
              <a:endParaRPr lang="en-US" sz="1400">
                <a:solidFill>
                  <a:schemeClr val="tx1"/>
                </a:solidFill>
                <a:latin typeface="Segoe UI" panose="020B0502040204020203" pitchFamily="34" charset="0"/>
              </a:endParaRPr>
            </a:p>
          </p:txBody>
        </p:sp>
        <p:grpSp>
          <p:nvGrpSpPr>
            <p:cNvPr id="204" name="Group 203">
              <a:extLst>
                <a:ext uri="{FF2B5EF4-FFF2-40B4-BE49-F238E27FC236}">
                  <a16:creationId xmlns:a16="http://schemas.microsoft.com/office/drawing/2014/main" id="{117A84CB-5F39-4096-A82D-31D79C05A662}"/>
                </a:ext>
              </a:extLst>
            </p:cNvPr>
            <p:cNvGrpSpPr/>
            <p:nvPr/>
          </p:nvGrpSpPr>
          <p:grpSpPr>
            <a:xfrm>
              <a:off x="5228293" y="4381754"/>
              <a:ext cx="653165" cy="581067"/>
              <a:chOff x="5076961" y="4448545"/>
              <a:chExt cx="2467469" cy="1988455"/>
            </a:xfrm>
          </p:grpSpPr>
          <p:sp>
            <p:nvSpPr>
              <p:cNvPr id="212" name="Freeform 79">
                <a:extLst>
                  <a:ext uri="{FF2B5EF4-FFF2-40B4-BE49-F238E27FC236}">
                    <a16:creationId xmlns:a16="http://schemas.microsoft.com/office/drawing/2014/main" id="{8BC4BA8B-0AE1-4B85-954B-D87A51C57C40}"/>
                  </a:ext>
                </a:extLst>
              </p:cNvPr>
              <p:cNvSpPr>
                <a:spLocks noEditPoints="1"/>
              </p:cNvSpPr>
              <p:nvPr/>
            </p:nvSpPr>
            <p:spPr bwMode="black">
              <a:xfrm rot="16200000">
                <a:off x="5316468" y="4209038"/>
                <a:ext cx="1988455" cy="2467469"/>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lumMod val="85000"/>
                </a:schemeClr>
              </a:solidFill>
              <a:ln>
                <a:noFill/>
              </a:ln>
            </p:spPr>
            <p:txBody>
              <a:bodyPr vert="horz" wrap="square" lIns="82305" tIns="41153" rIns="82305" bIns="41153" numCol="1" anchor="t" anchorCtr="0" compatLnSpc="1">
                <a:prstTxWarp prst="textNoShape">
                  <a:avLst/>
                </a:prstTxWarp>
              </a:bodyPr>
              <a:lstStyle/>
              <a:p>
                <a:endParaRPr lang="en-US" sz="1600"/>
              </a:p>
            </p:txBody>
          </p:sp>
          <p:sp>
            <p:nvSpPr>
              <p:cNvPr id="213" name="Freeform 14">
                <a:extLst>
                  <a:ext uri="{FF2B5EF4-FFF2-40B4-BE49-F238E27FC236}">
                    <a16:creationId xmlns:a16="http://schemas.microsoft.com/office/drawing/2014/main" id="{DBAF193A-FD90-484A-874F-0F9DEBB2730A}"/>
                  </a:ext>
                </a:extLst>
              </p:cNvPr>
              <p:cNvSpPr>
                <a:spLocks noEditPoints="1"/>
              </p:cNvSpPr>
              <p:nvPr/>
            </p:nvSpPr>
            <p:spPr bwMode="black">
              <a:xfrm>
                <a:off x="5794117" y="5232655"/>
                <a:ext cx="1033156" cy="947564"/>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chemeClr val="tx1">
                  <a:lumMod val="50000"/>
                  <a:lumOff val="50000"/>
                </a:schemeClr>
              </a:solidFill>
              <a:ln>
                <a:noFill/>
              </a:ln>
              <a:effectLst>
                <a:outerShdw blurRad="50800" dist="38100" dir="5400000" algn="t" rotWithShape="0">
                  <a:prstClr val="black">
                    <a:alpha val="40000"/>
                  </a:prstClr>
                </a:outerShdw>
              </a:effectLst>
            </p:spPr>
            <p:txBody>
              <a:bodyPr vert="horz" wrap="square" lIns="82305" tIns="41153" rIns="82305" bIns="41153" numCol="1" anchor="t" anchorCtr="0" compatLnSpc="1">
                <a:prstTxWarp prst="textNoShape">
                  <a:avLst/>
                </a:prstTxWarp>
              </a:bodyPr>
              <a:lstStyle/>
              <a:p>
                <a:endParaRPr lang="en-US" sz="1600"/>
              </a:p>
            </p:txBody>
          </p:sp>
        </p:grpSp>
        <p:pic>
          <p:nvPicPr>
            <p:cNvPr id="205" name="Picture 204" descr="A picture containing shape&#10;&#10;Description automatically generated">
              <a:extLst>
                <a:ext uri="{FF2B5EF4-FFF2-40B4-BE49-F238E27FC236}">
                  <a16:creationId xmlns:a16="http://schemas.microsoft.com/office/drawing/2014/main" id="{E53E2A70-DDB6-4A0B-A8BE-B55BA31FA9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5052" y="3050194"/>
              <a:ext cx="550826" cy="550826"/>
            </a:xfrm>
            <a:prstGeom prst="rect">
              <a:avLst/>
            </a:prstGeom>
          </p:spPr>
        </p:pic>
        <p:pic>
          <p:nvPicPr>
            <p:cNvPr id="206" name="Picture 2">
              <a:extLst>
                <a:ext uri="{FF2B5EF4-FFF2-40B4-BE49-F238E27FC236}">
                  <a16:creationId xmlns:a16="http://schemas.microsoft.com/office/drawing/2014/main" id="{974334BB-8AFC-4EB9-8364-45B47ADA97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28097" y="1700852"/>
              <a:ext cx="1176248" cy="192121"/>
            </a:xfrm>
            <a:prstGeom prst="rect">
              <a:avLst/>
            </a:prstGeom>
            <a:noFill/>
            <a:extLst>
              <a:ext uri="{909E8E84-426E-40DD-AFC4-6F175D3DCCD1}">
                <a14:hiddenFill xmlns:a14="http://schemas.microsoft.com/office/drawing/2010/main">
                  <a:solidFill>
                    <a:srgbClr val="FFFFFF"/>
                  </a:solidFill>
                </a14:hiddenFill>
              </a:ext>
            </a:extLst>
          </p:spPr>
        </p:pic>
        <p:grpSp>
          <p:nvGrpSpPr>
            <p:cNvPr id="207" name="Group 206">
              <a:extLst>
                <a:ext uri="{FF2B5EF4-FFF2-40B4-BE49-F238E27FC236}">
                  <a16:creationId xmlns:a16="http://schemas.microsoft.com/office/drawing/2014/main" id="{763D2A2E-2B57-4135-94CB-979C068AB3E8}"/>
                </a:ext>
              </a:extLst>
            </p:cNvPr>
            <p:cNvGrpSpPr/>
            <p:nvPr/>
          </p:nvGrpSpPr>
          <p:grpSpPr>
            <a:xfrm>
              <a:off x="7367548" y="1618986"/>
              <a:ext cx="1180990" cy="249052"/>
              <a:chOff x="7104345" y="1227434"/>
              <a:chExt cx="1792955" cy="378106"/>
            </a:xfrm>
          </p:grpSpPr>
          <p:pic>
            <p:nvPicPr>
              <p:cNvPr id="208" name="Picture 207" descr="A picture containing drawing&#10;&#10;Description automatically generated">
                <a:extLst>
                  <a:ext uri="{FF2B5EF4-FFF2-40B4-BE49-F238E27FC236}">
                    <a16:creationId xmlns:a16="http://schemas.microsoft.com/office/drawing/2014/main" id="{A58DB164-D931-46D9-B9D5-C0E429434B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99645" y="1227434"/>
                <a:ext cx="369462" cy="369462"/>
              </a:xfrm>
              <a:prstGeom prst="rect">
                <a:avLst/>
              </a:prstGeom>
            </p:spPr>
          </p:pic>
          <p:pic>
            <p:nvPicPr>
              <p:cNvPr id="209" name="Picture 208" descr="Icon&#10;&#10;Description automatically generated">
                <a:extLst>
                  <a:ext uri="{FF2B5EF4-FFF2-40B4-BE49-F238E27FC236}">
                    <a16:creationId xmlns:a16="http://schemas.microsoft.com/office/drawing/2014/main" id="{C976288C-AC74-4CE2-9F74-9E83B33223B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94945" y="1227434"/>
                <a:ext cx="369462" cy="369462"/>
              </a:xfrm>
              <a:prstGeom prst="rect">
                <a:avLst/>
              </a:prstGeom>
            </p:spPr>
          </p:pic>
          <p:pic>
            <p:nvPicPr>
              <p:cNvPr id="210" name="Picture 209" descr="Icon&#10;&#10;Description automatically generated">
                <a:extLst>
                  <a:ext uri="{FF2B5EF4-FFF2-40B4-BE49-F238E27FC236}">
                    <a16:creationId xmlns:a16="http://schemas.microsoft.com/office/drawing/2014/main" id="{3A26FCAF-8116-43E8-9914-5844A6CEB92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4345" y="1227434"/>
                <a:ext cx="369462" cy="369462"/>
              </a:xfrm>
              <a:prstGeom prst="rect">
                <a:avLst/>
              </a:prstGeom>
            </p:spPr>
          </p:pic>
          <p:pic>
            <p:nvPicPr>
              <p:cNvPr id="211" name="Picture 210" descr="Icon&#10;&#10;Description automatically generated">
                <a:extLst>
                  <a:ext uri="{FF2B5EF4-FFF2-40B4-BE49-F238E27FC236}">
                    <a16:creationId xmlns:a16="http://schemas.microsoft.com/office/drawing/2014/main" id="{7300CC03-F337-4A2D-AD2E-4EADD7184B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27838" y="1236078"/>
                <a:ext cx="369462" cy="369462"/>
              </a:xfrm>
              <a:prstGeom prst="rect">
                <a:avLst/>
              </a:prstGeom>
            </p:spPr>
          </p:pic>
        </p:grpSp>
      </p:grpSp>
    </p:spTree>
    <p:extLst>
      <p:ext uri="{BB962C8B-B14F-4D97-AF65-F5344CB8AC3E}">
        <p14:creationId xmlns:p14="http://schemas.microsoft.com/office/powerpoint/2010/main" val="170358274"/>
      </p:ext>
    </p:extLst>
  </p:cSld>
  <p:clrMapOvr>
    <a:masterClrMapping/>
  </p:clrMapOvr>
  <p:transition>
    <p:fade/>
  </p:transition>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5444801A-EF0D-46A1-B7F6-F0594A0B7F95}"/>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Ease interoperability and unify data to help accelerate insights and business workflows</a:t>
            </a:r>
          </a:p>
        </p:txBody>
      </p:sp>
      <p:sp>
        <p:nvSpPr>
          <p:cNvPr id="95" name="Title 5">
            <a:extLst>
              <a:ext uri="{FF2B5EF4-FFF2-40B4-BE49-F238E27FC236}">
                <a16:creationId xmlns:a16="http://schemas.microsoft.com/office/drawing/2014/main" id="{16F12A1B-EA60-45B0-AFFB-861637199EB8}"/>
              </a:ext>
            </a:extLst>
          </p:cNvPr>
          <p:cNvSpPr>
            <a:spLocks noGrp="1"/>
          </p:cNvSpPr>
          <p:nvPr>
            <p:ph type="title"/>
          </p:nvPr>
        </p:nvSpPr>
        <p:spPr>
          <a:xfrm>
            <a:off x="588263" y="495300"/>
            <a:ext cx="11018520" cy="492443"/>
          </a:xfrm>
        </p:spPr>
        <p:txBody>
          <a:bodyPr/>
          <a:lstStyle/>
          <a:p>
            <a:r>
              <a:rPr lang="en-US"/>
              <a:t>Common Data Model schema</a:t>
            </a:r>
          </a:p>
        </p:txBody>
      </p:sp>
      <p:cxnSp>
        <p:nvCxnSpPr>
          <p:cNvPr id="101" name="Straight Connector 100">
            <a:extLst>
              <a:ext uri="{FF2B5EF4-FFF2-40B4-BE49-F238E27FC236}">
                <a16:creationId xmlns:a16="http://schemas.microsoft.com/office/drawing/2014/main" id="{69C74A4E-EED6-43DD-B9EA-B94F344259B2}"/>
              </a:ext>
              <a:ext uri="{C183D7F6-B498-43B3-948B-1728B52AA6E4}">
                <adec:decorative xmlns:adec="http://schemas.microsoft.com/office/drawing/2017/decorative" val="1"/>
              </a:ext>
            </a:extLst>
          </p:cNvPr>
          <p:cNvCxnSpPr>
            <a:cxnSpLocks/>
          </p:cNvCxnSpPr>
          <p:nvPr/>
        </p:nvCxnSpPr>
        <p:spPr>
          <a:xfrm>
            <a:off x="657679" y="5567289"/>
            <a:ext cx="4240720"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8" name="Group 137">
            <a:extLst>
              <a:ext uri="{FF2B5EF4-FFF2-40B4-BE49-F238E27FC236}">
                <a16:creationId xmlns:a16="http://schemas.microsoft.com/office/drawing/2014/main" id="{E4D69CCF-357E-4E16-86B3-836FCDF43AB0}"/>
              </a:ext>
            </a:extLst>
          </p:cNvPr>
          <p:cNvGrpSpPr/>
          <p:nvPr/>
        </p:nvGrpSpPr>
        <p:grpSpPr>
          <a:xfrm>
            <a:off x="10915717" y="172480"/>
            <a:ext cx="969264" cy="969264"/>
            <a:chOff x="6811432" y="5470315"/>
            <a:chExt cx="491390" cy="491390"/>
          </a:xfrm>
        </p:grpSpPr>
        <p:sp>
          <p:nvSpPr>
            <p:cNvPr id="139" name="Oval 138">
              <a:extLst>
                <a:ext uri="{FF2B5EF4-FFF2-40B4-BE49-F238E27FC236}">
                  <a16:creationId xmlns:a16="http://schemas.microsoft.com/office/drawing/2014/main" id="{1132C448-BE61-4051-9F85-DF99AC847211}"/>
                </a:ext>
              </a:extLst>
            </p:cNvPr>
            <p:cNvSpPr>
              <a:spLocks/>
            </p:cNvSpPr>
            <p:nvPr/>
          </p:nvSpPr>
          <p:spPr bwMode="auto">
            <a:xfrm rot="10800000" flipV="1">
              <a:off x="6811432" y="5470315"/>
              <a:ext cx="491390" cy="49139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0" name="Oval 139">
              <a:extLst>
                <a:ext uri="{FF2B5EF4-FFF2-40B4-BE49-F238E27FC236}">
                  <a16:creationId xmlns:a16="http://schemas.microsoft.com/office/drawing/2014/main" id="{5409605A-C61C-42D4-B749-9BE9E085AD46}"/>
                </a:ext>
              </a:extLst>
            </p:cNvPr>
            <p:cNvSpPr>
              <a:spLocks/>
            </p:cNvSpPr>
            <p:nvPr/>
          </p:nvSpPr>
          <p:spPr bwMode="auto">
            <a:xfrm rot="10800000" flipV="1">
              <a:off x="6836447" y="5495330"/>
              <a:ext cx="441360" cy="44136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1" name="data2" descr="data">
              <a:extLst>
                <a:ext uri="{FF2B5EF4-FFF2-40B4-BE49-F238E27FC236}">
                  <a16:creationId xmlns:a16="http://schemas.microsoft.com/office/drawing/2014/main" id="{1146E20E-9D22-4D2E-B35B-BEFD3087D4D5}"/>
                </a:ext>
              </a:extLst>
            </p:cNvPr>
            <p:cNvGrpSpPr/>
            <p:nvPr/>
          </p:nvGrpSpPr>
          <p:grpSpPr>
            <a:xfrm rot="10800000" flipH="1" flipV="1">
              <a:off x="6933650" y="5610844"/>
              <a:ext cx="246886" cy="210310"/>
              <a:chOff x="6520827" y="1696554"/>
              <a:chExt cx="396483" cy="337694"/>
            </a:xfrm>
          </p:grpSpPr>
          <p:sp>
            <p:nvSpPr>
              <p:cNvPr id="142" name="Freeform: Shape 141">
                <a:extLst>
                  <a:ext uri="{FF2B5EF4-FFF2-40B4-BE49-F238E27FC236}">
                    <a16:creationId xmlns:a16="http://schemas.microsoft.com/office/drawing/2014/main" id="{58FF3D27-FFBB-49A9-99F8-00E8D2068BFE}"/>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927C4CC-3158-4980-B825-11E83D109B50}"/>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346EC80-0CE0-4348-B139-6C888C5D5F90}"/>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9967EC0-D1B3-44EC-A88E-B9ABC6522999}"/>
                  </a:ext>
                </a:extLst>
              </p:cNvPr>
              <p:cNvSpPr/>
              <p:nvPr/>
            </p:nvSpPr>
            <p:spPr>
              <a:xfrm>
                <a:off x="6848250" y="1696554"/>
                <a:ext cx="69060" cy="96652"/>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971D731-277D-44FE-ABE6-7BD0E4D7D986}"/>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5CD085B3-4123-4E7A-887A-C7A1B5A6FAD1}"/>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00033029-296E-4FF0-A29C-18DFE76679C3}"/>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04FCE7C5-299D-4C9A-85ED-7D940C54E74E}"/>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4487320-743E-4E43-8300-448E1A060093}"/>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2B2A4AD2-1DC1-4145-85CC-12BC33B15E2A}"/>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7136955C-A26B-4207-AE13-96D3624C7C81}"/>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F59ACE0E-52A3-4CF5-8AEC-E46EE4DD264D}"/>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2AFEBDC-C7BF-4383-AD2A-D352E7F5594A}"/>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68351BFC-8FE2-4197-AE2D-4111B038DF25}"/>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99F22ED-83C2-46F0-8D7C-1115C9114CB4}"/>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58" name="Picture 57" descr="A screenshot of a computer screen&#10;&#10;Description automatically generated with medium confidence">
            <a:extLst>
              <a:ext uri="{FF2B5EF4-FFF2-40B4-BE49-F238E27FC236}">
                <a16:creationId xmlns:a16="http://schemas.microsoft.com/office/drawing/2014/main" id="{BB766E61-65F5-4A0A-B066-51C9086C6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3199" y="1032594"/>
            <a:ext cx="9149516" cy="5575707"/>
          </a:xfrm>
          <a:prstGeom prst="rect">
            <a:avLst/>
          </a:prstGeom>
        </p:spPr>
      </p:pic>
    </p:spTree>
    <p:extLst>
      <p:ext uri="{BB962C8B-B14F-4D97-AF65-F5344CB8AC3E}">
        <p14:creationId xmlns:p14="http://schemas.microsoft.com/office/powerpoint/2010/main" val="211782301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Oval 228">
            <a:extLst>
              <a:ext uri="{FF2B5EF4-FFF2-40B4-BE49-F238E27FC236}">
                <a16:creationId xmlns:a16="http://schemas.microsoft.com/office/drawing/2014/main" id="{28D855CB-62AE-446C-8CE0-93CF5F3C2C32}"/>
              </a:ext>
            </a:extLst>
          </p:cNvPr>
          <p:cNvSpPr/>
          <p:nvPr/>
        </p:nvSpPr>
        <p:spPr bwMode="auto">
          <a:xfrm>
            <a:off x="6579730" y="2004086"/>
            <a:ext cx="4729432" cy="4729430"/>
          </a:xfrm>
          <a:prstGeom prst="ellips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86" name="Rectangle 85">
            <a:extLst>
              <a:ext uri="{FF2B5EF4-FFF2-40B4-BE49-F238E27FC236}">
                <a16:creationId xmlns:a16="http://schemas.microsoft.com/office/drawing/2014/main" id="{DEC99907-9E66-4FA3-807C-6B318410DD20}"/>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Rectangle 86">
            <a:extLst>
              <a:ext uri="{FF2B5EF4-FFF2-40B4-BE49-F238E27FC236}">
                <a16:creationId xmlns:a16="http://schemas.microsoft.com/office/drawing/2014/main" id="{5444801A-EF0D-46A1-B7F6-F0594A0B7F95}"/>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a:rPr>
              <a:t>Ease interoperability and unify data to help accelerate insights and business workflows</a:t>
            </a:r>
          </a:p>
        </p:txBody>
      </p:sp>
      <p:sp>
        <p:nvSpPr>
          <p:cNvPr id="95" name="Title 5">
            <a:extLst>
              <a:ext uri="{FF2B5EF4-FFF2-40B4-BE49-F238E27FC236}">
                <a16:creationId xmlns:a16="http://schemas.microsoft.com/office/drawing/2014/main" id="{16F12A1B-EA60-45B0-AFFB-861637199EB8}"/>
              </a:ext>
            </a:extLst>
          </p:cNvPr>
          <p:cNvSpPr>
            <a:spLocks noGrp="1"/>
          </p:cNvSpPr>
          <p:nvPr>
            <p:ph type="title"/>
          </p:nvPr>
        </p:nvSpPr>
        <p:spPr>
          <a:xfrm>
            <a:off x="188257" y="494691"/>
            <a:ext cx="11018520" cy="430887"/>
          </a:xfrm>
        </p:spPr>
        <p:txBody>
          <a:bodyPr/>
          <a:lstStyle/>
          <a:p>
            <a:r>
              <a:rPr lang="en-US" sz="2800">
                <a:solidFill>
                  <a:srgbClr val="0070C0"/>
                </a:solidFill>
              </a:rPr>
              <a:t>Microsoft Cloud for Financial Services Data model</a:t>
            </a:r>
          </a:p>
        </p:txBody>
      </p:sp>
      <p:sp>
        <p:nvSpPr>
          <p:cNvPr id="96" name="TextBox 1">
            <a:extLst>
              <a:ext uri="{FF2B5EF4-FFF2-40B4-BE49-F238E27FC236}">
                <a16:creationId xmlns:a16="http://schemas.microsoft.com/office/drawing/2014/main" id="{EBFB860D-6AB1-40C9-A859-A3DD4A3FF8A6}"/>
              </a:ext>
            </a:extLst>
          </p:cNvPr>
          <p:cNvSpPr txBox="1"/>
          <p:nvPr/>
        </p:nvSpPr>
        <p:spPr>
          <a:xfrm>
            <a:off x="584200" y="2629799"/>
            <a:ext cx="4240720" cy="811948"/>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Industry specificity</a:t>
            </a: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Segoe UI"/>
              </a:rPr>
              <a:t>Leverage a common data model with financial services-specific semantics</a:t>
            </a:r>
          </a:p>
        </p:txBody>
      </p:sp>
      <p:sp>
        <p:nvSpPr>
          <p:cNvPr id="97" name="TextBox 2">
            <a:extLst>
              <a:ext uri="{FF2B5EF4-FFF2-40B4-BE49-F238E27FC236}">
                <a16:creationId xmlns:a16="http://schemas.microsoft.com/office/drawing/2014/main" id="{CD18A757-6C48-4F22-9E45-0B943A4506BB}"/>
              </a:ext>
            </a:extLst>
          </p:cNvPr>
          <p:cNvSpPr txBox="1"/>
          <p:nvPr/>
        </p:nvSpPr>
        <p:spPr>
          <a:xfrm>
            <a:off x="584199" y="3687613"/>
            <a:ext cx="4468057" cy="1064553"/>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Interoperability</a:t>
            </a: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Data model allows to ingest, enrich, and unify data to break down data silos and ease interoperability through industry specific pre-built connectors</a:t>
            </a:r>
          </a:p>
        </p:txBody>
      </p:sp>
      <p:sp>
        <p:nvSpPr>
          <p:cNvPr id="99" name="TextBox 2">
            <a:extLst>
              <a:ext uri="{FF2B5EF4-FFF2-40B4-BE49-F238E27FC236}">
                <a16:creationId xmlns:a16="http://schemas.microsoft.com/office/drawing/2014/main" id="{8F55D721-2C1C-4503-B90B-0ECED5508DF4}"/>
              </a:ext>
            </a:extLst>
          </p:cNvPr>
          <p:cNvSpPr txBox="1"/>
          <p:nvPr/>
        </p:nvSpPr>
        <p:spPr>
          <a:xfrm>
            <a:off x="584200" y="4998033"/>
            <a:ext cx="4240720" cy="814170"/>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Faster innovation</a:t>
            </a: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Segoe UI"/>
              </a:rPr>
              <a:t>Extend the value of the platform with additional solutions, analytics, and predictions </a:t>
            </a:r>
          </a:p>
        </p:txBody>
      </p:sp>
      <p:cxnSp>
        <p:nvCxnSpPr>
          <p:cNvPr id="101" name="Straight Connector 100">
            <a:extLst>
              <a:ext uri="{FF2B5EF4-FFF2-40B4-BE49-F238E27FC236}">
                <a16:creationId xmlns:a16="http://schemas.microsoft.com/office/drawing/2014/main" id="{69C74A4E-EED6-43DD-B9EA-B94F344259B2}"/>
              </a:ext>
              <a:ext uri="{C183D7F6-B498-43B3-948B-1728B52AA6E4}">
                <adec:decorative xmlns:adec="http://schemas.microsoft.com/office/drawing/2017/decorative" val="1"/>
              </a:ext>
            </a:extLst>
          </p:cNvPr>
          <p:cNvCxnSpPr>
            <a:cxnSpLocks/>
          </p:cNvCxnSpPr>
          <p:nvPr/>
        </p:nvCxnSpPr>
        <p:spPr>
          <a:xfrm>
            <a:off x="584200" y="3538235"/>
            <a:ext cx="4240720"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6F150DA-A85A-44DA-BA8E-D3BE5CD9A62B}"/>
              </a:ext>
              <a:ext uri="{C183D7F6-B498-43B3-948B-1728B52AA6E4}">
                <adec:decorative xmlns:adec="http://schemas.microsoft.com/office/drawing/2017/decorative" val="1"/>
              </a:ext>
            </a:extLst>
          </p:cNvPr>
          <p:cNvCxnSpPr>
            <a:cxnSpLocks/>
          </p:cNvCxnSpPr>
          <p:nvPr/>
        </p:nvCxnSpPr>
        <p:spPr>
          <a:xfrm>
            <a:off x="584200" y="4835977"/>
            <a:ext cx="4240720"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0" name="Arc 329">
            <a:extLst>
              <a:ext uri="{FF2B5EF4-FFF2-40B4-BE49-F238E27FC236}">
                <a16:creationId xmlns:a16="http://schemas.microsoft.com/office/drawing/2014/main" id="{C6785AD6-9212-4FF6-B102-CD30462D35BE}"/>
              </a:ext>
            </a:extLst>
          </p:cNvPr>
          <p:cNvSpPr/>
          <p:nvPr/>
        </p:nvSpPr>
        <p:spPr bwMode="auto">
          <a:xfrm>
            <a:off x="6579730" y="2004086"/>
            <a:ext cx="4729432" cy="4729430"/>
          </a:xfrm>
          <a:prstGeom prst="arc">
            <a:avLst>
              <a:gd name="adj1" fmla="val 7309595"/>
              <a:gd name="adj2" fmla="val 14340705"/>
            </a:avLst>
          </a:prstGeom>
          <a:noFill/>
          <a:ln w="19050" cap="rnd">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20" name="Isosceles Triangle 319">
            <a:extLst>
              <a:ext uri="{FF2B5EF4-FFF2-40B4-BE49-F238E27FC236}">
                <a16:creationId xmlns:a16="http://schemas.microsoft.com/office/drawing/2014/main" id="{EC82C58A-F7F8-43FD-8E6A-CE9D763B2B16}"/>
              </a:ext>
            </a:extLst>
          </p:cNvPr>
          <p:cNvSpPr/>
          <p:nvPr/>
        </p:nvSpPr>
        <p:spPr bwMode="auto">
          <a:xfrm rot="16200000">
            <a:off x="6000009" y="3249489"/>
            <a:ext cx="2967038" cy="2239125"/>
          </a:xfrm>
          <a:prstGeom prst="triangle">
            <a:avLst>
              <a:gd name="adj" fmla="val 68527"/>
            </a:avLst>
          </a:prstGeom>
          <a:gradFill>
            <a:gsLst>
              <a:gs pos="0">
                <a:schemeClr val="accent1">
                  <a:lumMod val="5000"/>
                  <a:lumOff val="95000"/>
                  <a:alpha val="59000"/>
                </a:schemeClr>
              </a:gs>
              <a:gs pos="100000">
                <a:schemeClr val="tx2">
                  <a:alpha val="59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28" name="Group 227">
            <a:extLst>
              <a:ext uri="{FF2B5EF4-FFF2-40B4-BE49-F238E27FC236}">
                <a16:creationId xmlns:a16="http://schemas.microsoft.com/office/drawing/2014/main" id="{7379D842-772F-431B-9C2A-DBEC21C27A57}"/>
              </a:ext>
            </a:extLst>
          </p:cNvPr>
          <p:cNvGrpSpPr/>
          <p:nvPr/>
        </p:nvGrpSpPr>
        <p:grpSpPr>
          <a:xfrm>
            <a:off x="7426035" y="2850391"/>
            <a:ext cx="3036822" cy="3036820"/>
            <a:chOff x="7655011" y="3481933"/>
            <a:chExt cx="1598441" cy="1598441"/>
          </a:xfrm>
        </p:grpSpPr>
        <p:sp>
          <p:nvSpPr>
            <p:cNvPr id="300" name="Oval 299">
              <a:extLst>
                <a:ext uri="{FF2B5EF4-FFF2-40B4-BE49-F238E27FC236}">
                  <a16:creationId xmlns:a16="http://schemas.microsoft.com/office/drawing/2014/main" id="{73FE7510-FC70-4AB2-839C-1F281331F519}"/>
                </a:ext>
              </a:extLst>
            </p:cNvPr>
            <p:cNvSpPr/>
            <p:nvPr/>
          </p:nvSpPr>
          <p:spPr bwMode="auto">
            <a:xfrm>
              <a:off x="7655011" y="3481933"/>
              <a:ext cx="1598441" cy="1598441"/>
            </a:xfrm>
            <a:prstGeom prst="ellipse">
              <a:avLst/>
            </a:prstGeom>
            <a:solidFill>
              <a:schemeClr val="bg1"/>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99" name="Oval 298">
              <a:extLst>
                <a:ext uri="{FF2B5EF4-FFF2-40B4-BE49-F238E27FC236}">
                  <a16:creationId xmlns:a16="http://schemas.microsoft.com/office/drawing/2014/main" id="{5BC7745B-BC4D-4795-9B8F-330CF2C4C6B4}"/>
                </a:ext>
              </a:extLst>
            </p:cNvPr>
            <p:cNvSpPr/>
            <p:nvPr/>
          </p:nvSpPr>
          <p:spPr bwMode="auto">
            <a:xfrm>
              <a:off x="7694491" y="3521413"/>
              <a:ext cx="1519480" cy="1519480"/>
            </a:xfrm>
            <a:prstGeom prst="ellipse">
              <a:avLst/>
            </a:prstGeom>
            <a:solidFill>
              <a:schemeClr val="tx2"/>
            </a:solidFill>
            <a:ln>
              <a:noFill/>
              <a:headEnd type="none" w="med" len="med"/>
              <a:tailEnd type="none" w="med" len="med"/>
            </a:ln>
            <a:effectLst>
              <a:outerShdw blurRad="50800" dist="38100" algn="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21" name="Rectangle 320">
            <a:extLst>
              <a:ext uri="{FF2B5EF4-FFF2-40B4-BE49-F238E27FC236}">
                <a16:creationId xmlns:a16="http://schemas.microsoft.com/office/drawing/2014/main" id="{95A83237-F649-4789-860A-C8BD89A02523}"/>
              </a:ext>
            </a:extLst>
          </p:cNvPr>
          <p:cNvSpPr/>
          <p:nvPr/>
        </p:nvSpPr>
        <p:spPr bwMode="auto">
          <a:xfrm>
            <a:off x="9174330" y="3677699"/>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Assets</a:t>
            </a:r>
          </a:p>
        </p:txBody>
      </p:sp>
      <p:sp>
        <p:nvSpPr>
          <p:cNvPr id="322" name="Rectangle 321">
            <a:extLst>
              <a:ext uri="{FF2B5EF4-FFF2-40B4-BE49-F238E27FC236}">
                <a16:creationId xmlns:a16="http://schemas.microsoft.com/office/drawing/2014/main" id="{45C21C0A-EFD4-446C-8A49-AD9947A39953}"/>
              </a:ext>
            </a:extLst>
          </p:cNvPr>
          <p:cNvSpPr/>
          <p:nvPr/>
        </p:nvSpPr>
        <p:spPr bwMode="auto">
          <a:xfrm>
            <a:off x="9463436" y="4152902"/>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Liabilities</a:t>
            </a:r>
          </a:p>
        </p:txBody>
      </p:sp>
      <p:sp>
        <p:nvSpPr>
          <p:cNvPr id="323" name="Rectangle 322">
            <a:extLst>
              <a:ext uri="{FF2B5EF4-FFF2-40B4-BE49-F238E27FC236}">
                <a16:creationId xmlns:a16="http://schemas.microsoft.com/office/drawing/2014/main" id="{81360258-3C80-40CE-8ABE-86020B870828}"/>
              </a:ext>
            </a:extLst>
          </p:cNvPr>
          <p:cNvSpPr/>
          <p:nvPr/>
        </p:nvSpPr>
        <p:spPr bwMode="auto">
          <a:xfrm>
            <a:off x="7620919" y="4537533"/>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Collateral</a:t>
            </a:r>
          </a:p>
        </p:txBody>
      </p:sp>
      <p:sp>
        <p:nvSpPr>
          <p:cNvPr id="324" name="Rectangle 323">
            <a:extLst>
              <a:ext uri="{FF2B5EF4-FFF2-40B4-BE49-F238E27FC236}">
                <a16:creationId xmlns:a16="http://schemas.microsoft.com/office/drawing/2014/main" id="{EA40B91C-8293-4E5F-9BA1-C0B322E0689D}"/>
              </a:ext>
            </a:extLst>
          </p:cNvPr>
          <p:cNvSpPr/>
          <p:nvPr/>
        </p:nvSpPr>
        <p:spPr bwMode="auto">
          <a:xfrm>
            <a:off x="8426117" y="3225849"/>
            <a:ext cx="1005875"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Loan application</a:t>
            </a:r>
          </a:p>
        </p:txBody>
      </p:sp>
      <p:sp>
        <p:nvSpPr>
          <p:cNvPr id="325" name="Rectangle 324">
            <a:extLst>
              <a:ext uri="{FF2B5EF4-FFF2-40B4-BE49-F238E27FC236}">
                <a16:creationId xmlns:a16="http://schemas.microsoft.com/office/drawing/2014/main" id="{2523E7E6-EEC8-4577-8FCE-1C8BB1C0F319}"/>
              </a:ext>
            </a:extLst>
          </p:cNvPr>
          <p:cNvSpPr/>
          <p:nvPr/>
        </p:nvSpPr>
        <p:spPr bwMode="auto">
          <a:xfrm>
            <a:off x="7948412" y="3693261"/>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Applications</a:t>
            </a:r>
          </a:p>
        </p:txBody>
      </p:sp>
      <p:sp>
        <p:nvSpPr>
          <p:cNvPr id="326" name="Rectangle 325">
            <a:extLst>
              <a:ext uri="{FF2B5EF4-FFF2-40B4-BE49-F238E27FC236}">
                <a16:creationId xmlns:a16="http://schemas.microsoft.com/office/drawing/2014/main" id="{CCED19C2-FE17-4F86-BFE9-7AB4A2FB57D6}"/>
              </a:ext>
            </a:extLst>
          </p:cNvPr>
          <p:cNvSpPr/>
          <p:nvPr/>
        </p:nvSpPr>
        <p:spPr bwMode="auto">
          <a:xfrm>
            <a:off x="8390240" y="4091124"/>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Loan details</a:t>
            </a:r>
          </a:p>
        </p:txBody>
      </p:sp>
      <p:sp>
        <p:nvSpPr>
          <p:cNvPr id="327" name="Rectangle 326">
            <a:extLst>
              <a:ext uri="{FF2B5EF4-FFF2-40B4-BE49-F238E27FC236}">
                <a16:creationId xmlns:a16="http://schemas.microsoft.com/office/drawing/2014/main" id="{9CC6B0F5-F944-40EA-BDD1-4521D9E624C3}"/>
              </a:ext>
            </a:extLst>
          </p:cNvPr>
          <p:cNvSpPr/>
          <p:nvPr/>
        </p:nvSpPr>
        <p:spPr bwMode="auto">
          <a:xfrm>
            <a:off x="8077117" y="4960122"/>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KYC</a:t>
            </a:r>
          </a:p>
        </p:txBody>
      </p:sp>
      <p:sp>
        <p:nvSpPr>
          <p:cNvPr id="328" name="Rectangle 327">
            <a:extLst>
              <a:ext uri="{FF2B5EF4-FFF2-40B4-BE49-F238E27FC236}">
                <a16:creationId xmlns:a16="http://schemas.microsoft.com/office/drawing/2014/main" id="{DB6AB5E1-F7D7-448E-9588-A292F34189EF}"/>
              </a:ext>
            </a:extLst>
          </p:cNvPr>
          <p:cNvSpPr/>
          <p:nvPr/>
        </p:nvSpPr>
        <p:spPr bwMode="auto">
          <a:xfrm>
            <a:off x="8627219" y="5351391"/>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Employment</a:t>
            </a:r>
          </a:p>
        </p:txBody>
      </p:sp>
      <p:sp>
        <p:nvSpPr>
          <p:cNvPr id="329" name="Rectangle 328">
            <a:extLst>
              <a:ext uri="{FF2B5EF4-FFF2-40B4-BE49-F238E27FC236}">
                <a16:creationId xmlns:a16="http://schemas.microsoft.com/office/drawing/2014/main" id="{D627249A-372E-4090-9B6B-467CC20B3DFD}"/>
              </a:ext>
            </a:extLst>
          </p:cNvPr>
          <p:cNvSpPr/>
          <p:nvPr/>
        </p:nvSpPr>
        <p:spPr bwMode="auto">
          <a:xfrm>
            <a:off x="8935697" y="4633758"/>
            <a:ext cx="819269" cy="215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Credit check</a:t>
            </a:r>
          </a:p>
        </p:txBody>
      </p:sp>
      <p:grpSp>
        <p:nvGrpSpPr>
          <p:cNvPr id="389" name="Group 388">
            <a:extLst>
              <a:ext uri="{FF2B5EF4-FFF2-40B4-BE49-F238E27FC236}">
                <a16:creationId xmlns:a16="http://schemas.microsoft.com/office/drawing/2014/main" id="{D14F2942-0B32-44A8-BCBE-C874F366601E}"/>
              </a:ext>
            </a:extLst>
          </p:cNvPr>
          <p:cNvGrpSpPr/>
          <p:nvPr/>
        </p:nvGrpSpPr>
        <p:grpSpPr>
          <a:xfrm>
            <a:off x="6305862" y="2176822"/>
            <a:ext cx="1494304" cy="490262"/>
            <a:chOff x="6305862" y="2176822"/>
            <a:chExt cx="1494304" cy="490262"/>
          </a:xfrm>
        </p:grpSpPr>
        <p:sp>
          <p:nvSpPr>
            <p:cNvPr id="314" name="Rectangle 313">
              <a:extLst>
                <a:ext uri="{FF2B5EF4-FFF2-40B4-BE49-F238E27FC236}">
                  <a16:creationId xmlns:a16="http://schemas.microsoft.com/office/drawing/2014/main" id="{38C6F124-FAD0-41CF-A42F-102C25B9B8EE}"/>
                </a:ext>
              </a:extLst>
            </p:cNvPr>
            <p:cNvSpPr/>
            <p:nvPr/>
          </p:nvSpPr>
          <p:spPr bwMode="auto">
            <a:xfrm>
              <a:off x="6305862" y="2176822"/>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Customer schema</a:t>
              </a:r>
            </a:p>
          </p:txBody>
        </p:sp>
        <p:grpSp>
          <p:nvGrpSpPr>
            <p:cNvPr id="20" name="Group 19">
              <a:extLst>
                <a:ext uri="{FF2B5EF4-FFF2-40B4-BE49-F238E27FC236}">
                  <a16:creationId xmlns:a16="http://schemas.microsoft.com/office/drawing/2014/main" id="{B882FD1E-F1A5-4041-AC52-E27299539E2F}"/>
                </a:ext>
              </a:extLst>
            </p:cNvPr>
            <p:cNvGrpSpPr/>
            <p:nvPr/>
          </p:nvGrpSpPr>
          <p:grpSpPr>
            <a:xfrm>
              <a:off x="7334670" y="2189205"/>
              <a:ext cx="465496" cy="465496"/>
              <a:chOff x="7334670" y="2189205"/>
              <a:chExt cx="465496" cy="465496"/>
            </a:xfrm>
          </p:grpSpPr>
          <p:grpSp>
            <p:nvGrpSpPr>
              <p:cNvPr id="265" name="Group 264">
                <a:extLst>
                  <a:ext uri="{FF2B5EF4-FFF2-40B4-BE49-F238E27FC236}">
                    <a16:creationId xmlns:a16="http://schemas.microsoft.com/office/drawing/2014/main" id="{013D3B14-226C-41F7-B9F7-B0488A265AFD}"/>
                  </a:ext>
                </a:extLst>
              </p:cNvPr>
              <p:cNvGrpSpPr>
                <a:grpSpLocks/>
              </p:cNvGrpSpPr>
              <p:nvPr/>
            </p:nvGrpSpPr>
            <p:grpSpPr>
              <a:xfrm>
                <a:off x="7334670" y="2189205"/>
                <a:ext cx="465496" cy="465496"/>
                <a:chOff x="8104818" y="-613599"/>
                <a:chExt cx="831086" cy="831086"/>
              </a:xfrm>
            </p:grpSpPr>
            <p:sp>
              <p:nvSpPr>
                <p:cNvPr id="273" name="Oval 272">
                  <a:extLst>
                    <a:ext uri="{FF2B5EF4-FFF2-40B4-BE49-F238E27FC236}">
                      <a16:creationId xmlns:a16="http://schemas.microsoft.com/office/drawing/2014/main" id="{2746C4EF-AA0F-4933-B1C4-7BCF229E7CEE}"/>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4" name="Oval 273">
                  <a:extLst>
                    <a:ext uri="{FF2B5EF4-FFF2-40B4-BE49-F238E27FC236}">
                      <a16:creationId xmlns:a16="http://schemas.microsoft.com/office/drawing/2014/main" id="{4F4F44E2-AC45-431C-8251-A1446C10F807}"/>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31" name="Group 330" descr="person">
                <a:extLst>
                  <a:ext uri="{FF2B5EF4-FFF2-40B4-BE49-F238E27FC236}">
                    <a16:creationId xmlns:a16="http://schemas.microsoft.com/office/drawing/2014/main" id="{76ED5F3D-240F-4525-9731-14B0CA27E517}"/>
                  </a:ext>
                </a:extLst>
              </p:cNvPr>
              <p:cNvGrpSpPr/>
              <p:nvPr/>
            </p:nvGrpSpPr>
            <p:grpSpPr>
              <a:xfrm>
                <a:off x="7471973" y="2306449"/>
                <a:ext cx="190890" cy="231008"/>
                <a:chOff x="5517875" y="3368919"/>
                <a:chExt cx="233375" cy="282423"/>
              </a:xfrm>
            </p:grpSpPr>
            <p:sp>
              <p:nvSpPr>
                <p:cNvPr id="332" name="Freeform: Shape 331">
                  <a:extLst>
                    <a:ext uri="{FF2B5EF4-FFF2-40B4-BE49-F238E27FC236}">
                      <a16:creationId xmlns:a16="http://schemas.microsoft.com/office/drawing/2014/main" id="{2AE2751D-A7AE-48FD-8EC6-29A57C5CD6F8}"/>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3"/>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3" name="Freeform: Shape 332">
                  <a:extLst>
                    <a:ext uri="{FF2B5EF4-FFF2-40B4-BE49-F238E27FC236}">
                      <a16:creationId xmlns:a16="http://schemas.microsoft.com/office/drawing/2014/main" id="{662885CD-0EA1-464F-8C91-B3607547DB78}"/>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88" name="Group 387">
            <a:extLst>
              <a:ext uri="{FF2B5EF4-FFF2-40B4-BE49-F238E27FC236}">
                <a16:creationId xmlns:a16="http://schemas.microsoft.com/office/drawing/2014/main" id="{9D7A4C59-56FA-4CD3-A66F-815D976E7CAE}"/>
              </a:ext>
            </a:extLst>
          </p:cNvPr>
          <p:cNvGrpSpPr/>
          <p:nvPr/>
        </p:nvGrpSpPr>
        <p:grpSpPr>
          <a:xfrm>
            <a:off x="5705018" y="2816178"/>
            <a:ext cx="1494304" cy="490262"/>
            <a:chOff x="5705018" y="2816178"/>
            <a:chExt cx="1494304" cy="490262"/>
          </a:xfrm>
        </p:grpSpPr>
        <p:sp>
          <p:nvSpPr>
            <p:cNvPr id="315" name="Rectangle 314">
              <a:extLst>
                <a:ext uri="{FF2B5EF4-FFF2-40B4-BE49-F238E27FC236}">
                  <a16:creationId xmlns:a16="http://schemas.microsoft.com/office/drawing/2014/main" id="{5E0977C3-EEA8-4B15-B72A-CD4F58D9B600}"/>
                </a:ext>
              </a:extLst>
            </p:cNvPr>
            <p:cNvSpPr/>
            <p:nvPr/>
          </p:nvSpPr>
          <p:spPr bwMode="auto">
            <a:xfrm>
              <a:off x="5705018" y="2816178"/>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Branch schema</a:t>
              </a:r>
            </a:p>
          </p:txBody>
        </p:sp>
        <p:grpSp>
          <p:nvGrpSpPr>
            <p:cNvPr id="21" name="Group 20">
              <a:extLst>
                <a:ext uri="{FF2B5EF4-FFF2-40B4-BE49-F238E27FC236}">
                  <a16:creationId xmlns:a16="http://schemas.microsoft.com/office/drawing/2014/main" id="{9F9C139D-E70B-4395-ACF9-D36817EE3D0E}"/>
                </a:ext>
              </a:extLst>
            </p:cNvPr>
            <p:cNvGrpSpPr/>
            <p:nvPr/>
          </p:nvGrpSpPr>
          <p:grpSpPr>
            <a:xfrm>
              <a:off x="6733826" y="2828561"/>
              <a:ext cx="465496" cy="465496"/>
              <a:chOff x="6733826" y="2828561"/>
              <a:chExt cx="465496" cy="465496"/>
            </a:xfrm>
          </p:grpSpPr>
          <p:grpSp>
            <p:nvGrpSpPr>
              <p:cNvPr id="302" name="Group 301">
                <a:extLst>
                  <a:ext uri="{FF2B5EF4-FFF2-40B4-BE49-F238E27FC236}">
                    <a16:creationId xmlns:a16="http://schemas.microsoft.com/office/drawing/2014/main" id="{ED7C29CC-18AF-4018-AA5B-58D1F51B47EE}"/>
                  </a:ext>
                </a:extLst>
              </p:cNvPr>
              <p:cNvGrpSpPr>
                <a:grpSpLocks/>
              </p:cNvGrpSpPr>
              <p:nvPr/>
            </p:nvGrpSpPr>
            <p:grpSpPr>
              <a:xfrm>
                <a:off x="6733826" y="2828561"/>
                <a:ext cx="465496" cy="465496"/>
                <a:chOff x="8104818" y="-613599"/>
                <a:chExt cx="831086" cy="831086"/>
              </a:xfrm>
            </p:grpSpPr>
            <p:sp>
              <p:nvSpPr>
                <p:cNvPr id="312" name="Oval 311">
                  <a:extLst>
                    <a:ext uri="{FF2B5EF4-FFF2-40B4-BE49-F238E27FC236}">
                      <a16:creationId xmlns:a16="http://schemas.microsoft.com/office/drawing/2014/main" id="{2E03A88A-B055-46D3-9266-8897F30BFB50}"/>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13" name="Oval 312">
                  <a:extLst>
                    <a:ext uri="{FF2B5EF4-FFF2-40B4-BE49-F238E27FC236}">
                      <a16:creationId xmlns:a16="http://schemas.microsoft.com/office/drawing/2014/main" id="{E730DEB8-2418-42DE-8F2E-EA6674D68831}"/>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34" name="Group 333" descr="simplify cost mgmt., track equipment usage">
                <a:extLst>
                  <a:ext uri="{FF2B5EF4-FFF2-40B4-BE49-F238E27FC236}">
                    <a16:creationId xmlns:a16="http://schemas.microsoft.com/office/drawing/2014/main" id="{1C6C9B70-A62C-4EB4-978A-A5D8F61138F2}"/>
                  </a:ext>
                </a:extLst>
              </p:cNvPr>
              <p:cNvGrpSpPr/>
              <p:nvPr/>
            </p:nvGrpSpPr>
            <p:grpSpPr>
              <a:xfrm>
                <a:off x="6855072" y="2949807"/>
                <a:ext cx="223004" cy="223004"/>
                <a:chOff x="8284140" y="3055620"/>
                <a:chExt cx="391720" cy="391720"/>
              </a:xfrm>
            </p:grpSpPr>
            <p:sp>
              <p:nvSpPr>
                <p:cNvPr id="335" name="Oval 191">
                  <a:extLst>
                    <a:ext uri="{FF2B5EF4-FFF2-40B4-BE49-F238E27FC236}">
                      <a16:creationId xmlns:a16="http://schemas.microsoft.com/office/drawing/2014/main" id="{4240A984-CD80-4984-ADF0-F9209F52D50F}"/>
                    </a:ext>
                  </a:extLst>
                </p:cNvPr>
                <p:cNvSpPr>
                  <a:spLocks noChangeArrowheads="1"/>
                </p:cNvSpPr>
                <p:nvPr/>
              </p:nvSpPr>
              <p:spPr bwMode="auto">
                <a:xfrm>
                  <a:off x="8284140" y="3364216"/>
                  <a:ext cx="82085" cy="831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6" name="Oval 192">
                  <a:extLst>
                    <a:ext uri="{FF2B5EF4-FFF2-40B4-BE49-F238E27FC236}">
                      <a16:creationId xmlns:a16="http://schemas.microsoft.com/office/drawing/2014/main" id="{C6245667-4903-4746-B652-CF1F23C35259}"/>
                    </a:ext>
                  </a:extLst>
                </p:cNvPr>
                <p:cNvSpPr>
                  <a:spLocks noChangeArrowheads="1"/>
                </p:cNvSpPr>
                <p:nvPr/>
              </p:nvSpPr>
              <p:spPr bwMode="auto">
                <a:xfrm>
                  <a:off x="8387005" y="3364216"/>
                  <a:ext cx="82085" cy="831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7" name="Oval 193">
                  <a:extLst>
                    <a:ext uri="{FF2B5EF4-FFF2-40B4-BE49-F238E27FC236}">
                      <a16:creationId xmlns:a16="http://schemas.microsoft.com/office/drawing/2014/main" id="{19D4D45B-2E7D-436E-8EA4-71CEB64EBD41}"/>
                    </a:ext>
                  </a:extLst>
                </p:cNvPr>
                <p:cNvSpPr>
                  <a:spLocks noChangeArrowheads="1"/>
                </p:cNvSpPr>
                <p:nvPr/>
              </p:nvSpPr>
              <p:spPr bwMode="auto">
                <a:xfrm>
                  <a:off x="8490909" y="3364216"/>
                  <a:ext cx="82085" cy="831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8" name="Oval 194">
                  <a:extLst>
                    <a:ext uri="{FF2B5EF4-FFF2-40B4-BE49-F238E27FC236}">
                      <a16:creationId xmlns:a16="http://schemas.microsoft.com/office/drawing/2014/main" id="{C9C67A88-C8EF-45D0-BD5E-BF42DFE99A69}"/>
                    </a:ext>
                  </a:extLst>
                </p:cNvPr>
                <p:cNvSpPr>
                  <a:spLocks noChangeArrowheads="1"/>
                </p:cNvSpPr>
                <p:nvPr/>
              </p:nvSpPr>
              <p:spPr bwMode="auto">
                <a:xfrm>
                  <a:off x="8593775" y="3364216"/>
                  <a:ext cx="82085" cy="831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39" name="Rectangle 195">
                  <a:extLst>
                    <a:ext uri="{FF2B5EF4-FFF2-40B4-BE49-F238E27FC236}">
                      <a16:creationId xmlns:a16="http://schemas.microsoft.com/office/drawing/2014/main" id="{7FC2D62A-2906-40F4-B6EE-4CC4F2A6CD5E}"/>
                    </a:ext>
                  </a:extLst>
                </p:cNvPr>
                <p:cNvSpPr>
                  <a:spLocks noChangeArrowheads="1"/>
                </p:cNvSpPr>
                <p:nvPr/>
              </p:nvSpPr>
              <p:spPr bwMode="auto">
                <a:xfrm>
                  <a:off x="8284140" y="3158486"/>
                  <a:ext cx="82085" cy="1859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0" name="Rectangle 196">
                  <a:extLst>
                    <a:ext uri="{FF2B5EF4-FFF2-40B4-BE49-F238E27FC236}">
                      <a16:creationId xmlns:a16="http://schemas.microsoft.com/office/drawing/2014/main" id="{DD5668CE-E0BA-4086-8CF4-4F1C3E270C70}"/>
                    </a:ext>
                  </a:extLst>
                </p:cNvPr>
                <p:cNvSpPr>
                  <a:spLocks noChangeArrowheads="1"/>
                </p:cNvSpPr>
                <p:nvPr/>
              </p:nvSpPr>
              <p:spPr bwMode="auto">
                <a:xfrm>
                  <a:off x="8387005" y="3097182"/>
                  <a:ext cx="82085" cy="24729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1" name="Rectangle 197">
                  <a:extLst>
                    <a:ext uri="{FF2B5EF4-FFF2-40B4-BE49-F238E27FC236}">
                      <a16:creationId xmlns:a16="http://schemas.microsoft.com/office/drawing/2014/main" id="{8240C2DD-4F2D-44CB-BA27-AFEA3D610D5A}"/>
                    </a:ext>
                  </a:extLst>
                </p:cNvPr>
                <p:cNvSpPr>
                  <a:spLocks noChangeArrowheads="1"/>
                </p:cNvSpPr>
                <p:nvPr/>
              </p:nvSpPr>
              <p:spPr bwMode="auto">
                <a:xfrm>
                  <a:off x="8490909" y="3055620"/>
                  <a:ext cx="82085" cy="2888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2" name="Rectangle 198">
                  <a:extLst>
                    <a:ext uri="{FF2B5EF4-FFF2-40B4-BE49-F238E27FC236}">
                      <a16:creationId xmlns:a16="http://schemas.microsoft.com/office/drawing/2014/main" id="{B185AE4D-CB9B-4D03-B9F9-59AFD2793222}"/>
                    </a:ext>
                  </a:extLst>
                </p:cNvPr>
                <p:cNvSpPr>
                  <a:spLocks noChangeArrowheads="1"/>
                </p:cNvSpPr>
                <p:nvPr/>
              </p:nvSpPr>
              <p:spPr bwMode="auto">
                <a:xfrm>
                  <a:off x="8593775" y="3283171"/>
                  <a:ext cx="82085" cy="6130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43" name="Rectangle 199">
                  <a:extLst>
                    <a:ext uri="{FF2B5EF4-FFF2-40B4-BE49-F238E27FC236}">
                      <a16:creationId xmlns:a16="http://schemas.microsoft.com/office/drawing/2014/main" id="{169D2265-2518-4E77-9034-9CC48CA3FE34}"/>
                    </a:ext>
                  </a:extLst>
                </p:cNvPr>
                <p:cNvSpPr>
                  <a:spLocks noChangeArrowheads="1"/>
                </p:cNvSpPr>
                <p:nvPr/>
              </p:nvSpPr>
              <p:spPr bwMode="auto">
                <a:xfrm>
                  <a:off x="8284140" y="3230179"/>
                  <a:ext cx="391720" cy="218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1" name="Group 30">
            <a:extLst>
              <a:ext uri="{FF2B5EF4-FFF2-40B4-BE49-F238E27FC236}">
                <a16:creationId xmlns:a16="http://schemas.microsoft.com/office/drawing/2014/main" id="{7F2EAA5B-3378-4940-A2F2-0898029B53BA}"/>
              </a:ext>
            </a:extLst>
          </p:cNvPr>
          <p:cNvGrpSpPr/>
          <p:nvPr/>
        </p:nvGrpSpPr>
        <p:grpSpPr>
          <a:xfrm>
            <a:off x="5306184" y="4640039"/>
            <a:ext cx="1494304" cy="490262"/>
            <a:chOff x="5306184" y="4640039"/>
            <a:chExt cx="1494304" cy="490262"/>
          </a:xfrm>
        </p:grpSpPr>
        <p:sp>
          <p:nvSpPr>
            <p:cNvPr id="317" name="Rectangle 316">
              <a:extLst>
                <a:ext uri="{FF2B5EF4-FFF2-40B4-BE49-F238E27FC236}">
                  <a16:creationId xmlns:a16="http://schemas.microsoft.com/office/drawing/2014/main" id="{52A165F2-4A6F-457C-880C-F310BF5418DC}"/>
                </a:ext>
              </a:extLst>
            </p:cNvPr>
            <p:cNvSpPr/>
            <p:nvPr/>
          </p:nvSpPr>
          <p:spPr bwMode="auto">
            <a:xfrm>
              <a:off x="5306184" y="4640039"/>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Groups and relationships schema</a:t>
              </a:r>
            </a:p>
          </p:txBody>
        </p:sp>
        <p:grpSp>
          <p:nvGrpSpPr>
            <p:cNvPr id="23" name="Group 22">
              <a:extLst>
                <a:ext uri="{FF2B5EF4-FFF2-40B4-BE49-F238E27FC236}">
                  <a16:creationId xmlns:a16="http://schemas.microsoft.com/office/drawing/2014/main" id="{14F8BDBD-168C-4EF5-93BB-537489E1ED43}"/>
                </a:ext>
              </a:extLst>
            </p:cNvPr>
            <p:cNvGrpSpPr/>
            <p:nvPr/>
          </p:nvGrpSpPr>
          <p:grpSpPr>
            <a:xfrm>
              <a:off x="6334992" y="4652422"/>
              <a:ext cx="465496" cy="465496"/>
              <a:chOff x="6334992" y="4652422"/>
              <a:chExt cx="465496" cy="465496"/>
            </a:xfrm>
          </p:grpSpPr>
          <p:grpSp>
            <p:nvGrpSpPr>
              <p:cNvPr id="275" name="Group 274">
                <a:extLst>
                  <a:ext uri="{FF2B5EF4-FFF2-40B4-BE49-F238E27FC236}">
                    <a16:creationId xmlns:a16="http://schemas.microsoft.com/office/drawing/2014/main" id="{3D280CDB-4E26-4CEE-9A9A-8A7B09FDC949}"/>
                  </a:ext>
                </a:extLst>
              </p:cNvPr>
              <p:cNvGrpSpPr>
                <a:grpSpLocks/>
              </p:cNvGrpSpPr>
              <p:nvPr/>
            </p:nvGrpSpPr>
            <p:grpSpPr>
              <a:xfrm>
                <a:off x="6334992" y="4652422"/>
                <a:ext cx="465496" cy="465496"/>
                <a:chOff x="8104818" y="-613599"/>
                <a:chExt cx="831086" cy="831086"/>
              </a:xfrm>
            </p:grpSpPr>
            <p:sp>
              <p:nvSpPr>
                <p:cNvPr id="285" name="Oval 284">
                  <a:extLst>
                    <a:ext uri="{FF2B5EF4-FFF2-40B4-BE49-F238E27FC236}">
                      <a16:creationId xmlns:a16="http://schemas.microsoft.com/office/drawing/2014/main" id="{99E1C831-F5B8-4CC8-804E-1A8B1AEAE3B4}"/>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86" name="Oval 285">
                  <a:extLst>
                    <a:ext uri="{FF2B5EF4-FFF2-40B4-BE49-F238E27FC236}">
                      <a16:creationId xmlns:a16="http://schemas.microsoft.com/office/drawing/2014/main" id="{99FE4D0B-6B9F-43BD-B2E1-E3280236436F}"/>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6A8BCFAD-D5F7-4BCB-B33C-9438396057F7}"/>
                  </a:ext>
                </a:extLst>
              </p:cNvPr>
              <p:cNvGrpSpPr/>
              <p:nvPr/>
            </p:nvGrpSpPr>
            <p:grpSpPr>
              <a:xfrm>
                <a:off x="6410818" y="4823945"/>
                <a:ext cx="313844" cy="122451"/>
                <a:chOff x="6443684" y="4872264"/>
                <a:chExt cx="233342" cy="91042"/>
              </a:xfrm>
            </p:grpSpPr>
            <p:sp>
              <p:nvSpPr>
                <p:cNvPr id="347" name="Oval 47">
                  <a:extLst>
                    <a:ext uri="{FF2B5EF4-FFF2-40B4-BE49-F238E27FC236}">
                      <a16:creationId xmlns:a16="http://schemas.microsoft.com/office/drawing/2014/main" id="{ABFE42CE-26E4-4874-86C8-007A56EE5CE3}"/>
                    </a:ext>
                  </a:extLst>
                </p:cNvPr>
                <p:cNvSpPr>
                  <a:spLocks noChangeArrowheads="1"/>
                </p:cNvSpPr>
                <p:nvPr/>
              </p:nvSpPr>
              <p:spPr bwMode="auto">
                <a:xfrm>
                  <a:off x="6455925" y="4872264"/>
                  <a:ext cx="45138" cy="4743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8" name="Freeform 48">
                  <a:extLst>
                    <a:ext uri="{FF2B5EF4-FFF2-40B4-BE49-F238E27FC236}">
                      <a16:creationId xmlns:a16="http://schemas.microsoft.com/office/drawing/2014/main" id="{B238DD33-D0A8-4141-ABB4-587441208D24}"/>
                    </a:ext>
                  </a:extLst>
                </p:cNvPr>
                <p:cNvSpPr>
                  <a:spLocks/>
                </p:cNvSpPr>
                <p:nvPr/>
              </p:nvSpPr>
              <p:spPr bwMode="auto">
                <a:xfrm>
                  <a:off x="6443684" y="4928113"/>
                  <a:ext cx="69620" cy="35193"/>
                </a:xfrm>
                <a:custGeom>
                  <a:avLst/>
                  <a:gdLst>
                    <a:gd name="T0" fmla="*/ 26 w 52"/>
                    <a:gd name="T1" fmla="*/ 0 h 26"/>
                    <a:gd name="T2" fmla="*/ 0 w 52"/>
                    <a:gd name="T3" fmla="*/ 26 h 26"/>
                    <a:gd name="T4" fmla="*/ 52 w 52"/>
                    <a:gd name="T5" fmla="*/ 26 h 26"/>
                    <a:gd name="T6" fmla="*/ 26 w 52"/>
                    <a:gd name="T7" fmla="*/ 0 h 26"/>
                  </a:gdLst>
                  <a:ahLst/>
                  <a:cxnLst>
                    <a:cxn ang="0">
                      <a:pos x="T0" y="T1"/>
                    </a:cxn>
                    <a:cxn ang="0">
                      <a:pos x="T2" y="T3"/>
                    </a:cxn>
                    <a:cxn ang="0">
                      <a:pos x="T4" y="T5"/>
                    </a:cxn>
                    <a:cxn ang="0">
                      <a:pos x="T6" y="T7"/>
                    </a:cxn>
                  </a:cxnLst>
                  <a:rect l="0" t="0" r="r" b="b"/>
                  <a:pathLst>
                    <a:path w="52" h="26">
                      <a:moveTo>
                        <a:pt x="26" y="0"/>
                      </a:moveTo>
                      <a:cubicBezTo>
                        <a:pt x="11" y="0"/>
                        <a:pt x="0" y="11"/>
                        <a:pt x="0" y="26"/>
                      </a:cubicBezTo>
                      <a:cubicBezTo>
                        <a:pt x="52" y="26"/>
                        <a:pt x="52" y="26"/>
                        <a:pt x="52" y="26"/>
                      </a:cubicBezTo>
                      <a:cubicBezTo>
                        <a:pt x="52" y="11"/>
                        <a:pt x="40" y="0"/>
                        <a:pt x="2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9" name="Oval 49">
                  <a:extLst>
                    <a:ext uri="{FF2B5EF4-FFF2-40B4-BE49-F238E27FC236}">
                      <a16:creationId xmlns:a16="http://schemas.microsoft.com/office/drawing/2014/main" id="{C0EC393A-B7D8-4009-B64F-20729F714976}"/>
                    </a:ext>
                  </a:extLst>
                </p:cNvPr>
                <p:cNvSpPr>
                  <a:spLocks noChangeArrowheads="1"/>
                </p:cNvSpPr>
                <p:nvPr/>
              </p:nvSpPr>
              <p:spPr bwMode="auto">
                <a:xfrm>
                  <a:off x="6538551" y="4872264"/>
                  <a:ext cx="45903" cy="4743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0" name="Freeform 50">
                  <a:extLst>
                    <a:ext uri="{FF2B5EF4-FFF2-40B4-BE49-F238E27FC236}">
                      <a16:creationId xmlns:a16="http://schemas.microsoft.com/office/drawing/2014/main" id="{BC5B3EE4-94C8-4284-924B-1428DAB94FDC}"/>
                    </a:ext>
                  </a:extLst>
                </p:cNvPr>
                <p:cNvSpPr>
                  <a:spLocks/>
                </p:cNvSpPr>
                <p:nvPr/>
              </p:nvSpPr>
              <p:spPr bwMode="auto">
                <a:xfrm>
                  <a:off x="6527075" y="4928113"/>
                  <a:ext cx="71150" cy="35193"/>
                </a:xfrm>
                <a:custGeom>
                  <a:avLst/>
                  <a:gdLst>
                    <a:gd name="T0" fmla="*/ 26 w 53"/>
                    <a:gd name="T1" fmla="*/ 0 h 26"/>
                    <a:gd name="T2" fmla="*/ 0 w 53"/>
                    <a:gd name="T3" fmla="*/ 26 h 26"/>
                    <a:gd name="T4" fmla="*/ 53 w 53"/>
                    <a:gd name="T5" fmla="*/ 26 h 26"/>
                    <a:gd name="T6" fmla="*/ 26 w 53"/>
                    <a:gd name="T7" fmla="*/ 0 h 26"/>
                  </a:gdLst>
                  <a:ahLst/>
                  <a:cxnLst>
                    <a:cxn ang="0">
                      <a:pos x="T0" y="T1"/>
                    </a:cxn>
                    <a:cxn ang="0">
                      <a:pos x="T2" y="T3"/>
                    </a:cxn>
                    <a:cxn ang="0">
                      <a:pos x="T4" y="T5"/>
                    </a:cxn>
                    <a:cxn ang="0">
                      <a:pos x="T6" y="T7"/>
                    </a:cxn>
                  </a:cxnLst>
                  <a:rect l="0" t="0" r="r" b="b"/>
                  <a:pathLst>
                    <a:path w="53" h="26">
                      <a:moveTo>
                        <a:pt x="26" y="0"/>
                      </a:moveTo>
                      <a:cubicBezTo>
                        <a:pt x="12" y="0"/>
                        <a:pt x="0" y="11"/>
                        <a:pt x="0" y="26"/>
                      </a:cubicBezTo>
                      <a:cubicBezTo>
                        <a:pt x="53" y="26"/>
                        <a:pt x="53" y="26"/>
                        <a:pt x="53" y="26"/>
                      </a:cubicBezTo>
                      <a:cubicBezTo>
                        <a:pt x="52" y="11"/>
                        <a:pt x="41" y="0"/>
                        <a:pt x="26"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1" name="Oval 51">
                  <a:extLst>
                    <a:ext uri="{FF2B5EF4-FFF2-40B4-BE49-F238E27FC236}">
                      <a16:creationId xmlns:a16="http://schemas.microsoft.com/office/drawing/2014/main" id="{CDDE3E64-6CD0-47EF-8538-AE1039B749FF}"/>
                    </a:ext>
                  </a:extLst>
                </p:cNvPr>
                <p:cNvSpPr>
                  <a:spLocks noChangeArrowheads="1"/>
                </p:cNvSpPr>
                <p:nvPr/>
              </p:nvSpPr>
              <p:spPr bwMode="auto">
                <a:xfrm>
                  <a:off x="6619647" y="4872264"/>
                  <a:ext cx="45138" cy="47433"/>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2" name="Freeform 52">
                  <a:extLst>
                    <a:ext uri="{FF2B5EF4-FFF2-40B4-BE49-F238E27FC236}">
                      <a16:creationId xmlns:a16="http://schemas.microsoft.com/office/drawing/2014/main" id="{908049D8-CD46-4A55-85DF-F86160D0CA5B}"/>
                    </a:ext>
                  </a:extLst>
                </p:cNvPr>
                <p:cNvSpPr>
                  <a:spLocks/>
                </p:cNvSpPr>
                <p:nvPr/>
              </p:nvSpPr>
              <p:spPr bwMode="auto">
                <a:xfrm>
                  <a:off x="6607406" y="4928113"/>
                  <a:ext cx="69620" cy="35193"/>
                </a:xfrm>
                <a:custGeom>
                  <a:avLst/>
                  <a:gdLst>
                    <a:gd name="T0" fmla="*/ 26 w 52"/>
                    <a:gd name="T1" fmla="*/ 0 h 26"/>
                    <a:gd name="T2" fmla="*/ 0 w 52"/>
                    <a:gd name="T3" fmla="*/ 26 h 26"/>
                    <a:gd name="T4" fmla="*/ 52 w 52"/>
                    <a:gd name="T5" fmla="*/ 26 h 26"/>
                    <a:gd name="T6" fmla="*/ 26 w 52"/>
                    <a:gd name="T7" fmla="*/ 0 h 26"/>
                  </a:gdLst>
                  <a:ahLst/>
                  <a:cxnLst>
                    <a:cxn ang="0">
                      <a:pos x="T0" y="T1"/>
                    </a:cxn>
                    <a:cxn ang="0">
                      <a:pos x="T2" y="T3"/>
                    </a:cxn>
                    <a:cxn ang="0">
                      <a:pos x="T4" y="T5"/>
                    </a:cxn>
                    <a:cxn ang="0">
                      <a:pos x="T6" y="T7"/>
                    </a:cxn>
                  </a:cxnLst>
                  <a:rect l="0" t="0" r="r" b="b"/>
                  <a:pathLst>
                    <a:path w="52" h="26">
                      <a:moveTo>
                        <a:pt x="26" y="0"/>
                      </a:moveTo>
                      <a:cubicBezTo>
                        <a:pt x="11" y="0"/>
                        <a:pt x="0" y="11"/>
                        <a:pt x="0" y="26"/>
                      </a:cubicBezTo>
                      <a:cubicBezTo>
                        <a:pt x="52" y="26"/>
                        <a:pt x="52" y="26"/>
                        <a:pt x="52" y="26"/>
                      </a:cubicBezTo>
                      <a:cubicBezTo>
                        <a:pt x="52" y="11"/>
                        <a:pt x="40" y="0"/>
                        <a:pt x="2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7" name="Group 36">
            <a:extLst>
              <a:ext uri="{FF2B5EF4-FFF2-40B4-BE49-F238E27FC236}">
                <a16:creationId xmlns:a16="http://schemas.microsoft.com/office/drawing/2014/main" id="{88E0A2E8-E4CF-4B8C-BC8D-79849CDFA2A5}"/>
              </a:ext>
            </a:extLst>
          </p:cNvPr>
          <p:cNvGrpSpPr/>
          <p:nvPr/>
        </p:nvGrpSpPr>
        <p:grpSpPr>
          <a:xfrm>
            <a:off x="5306184" y="3607300"/>
            <a:ext cx="1494304" cy="490262"/>
            <a:chOff x="5306184" y="3607300"/>
            <a:chExt cx="1494304" cy="490262"/>
          </a:xfrm>
        </p:grpSpPr>
        <p:sp>
          <p:nvSpPr>
            <p:cNvPr id="319" name="Rectangle 318">
              <a:extLst>
                <a:ext uri="{FF2B5EF4-FFF2-40B4-BE49-F238E27FC236}">
                  <a16:creationId xmlns:a16="http://schemas.microsoft.com/office/drawing/2014/main" id="{00060411-50CC-4402-958A-1539626A22B8}"/>
                </a:ext>
              </a:extLst>
            </p:cNvPr>
            <p:cNvSpPr/>
            <p:nvPr/>
          </p:nvSpPr>
          <p:spPr bwMode="auto">
            <a:xfrm>
              <a:off x="5306184" y="3607300"/>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Loan application schema</a:t>
              </a:r>
            </a:p>
          </p:txBody>
        </p:sp>
        <p:grpSp>
          <p:nvGrpSpPr>
            <p:cNvPr id="25" name="Group 24">
              <a:extLst>
                <a:ext uri="{FF2B5EF4-FFF2-40B4-BE49-F238E27FC236}">
                  <a16:creationId xmlns:a16="http://schemas.microsoft.com/office/drawing/2014/main" id="{06532CF1-4CB6-4D9A-B705-DF9E2EE3ABE4}"/>
                </a:ext>
              </a:extLst>
            </p:cNvPr>
            <p:cNvGrpSpPr/>
            <p:nvPr/>
          </p:nvGrpSpPr>
          <p:grpSpPr>
            <a:xfrm>
              <a:off x="6334992" y="3619683"/>
              <a:ext cx="465496" cy="465496"/>
              <a:chOff x="6334992" y="3619683"/>
              <a:chExt cx="465496" cy="465496"/>
            </a:xfrm>
          </p:grpSpPr>
          <p:grpSp>
            <p:nvGrpSpPr>
              <p:cNvPr id="287" name="Group 286">
                <a:extLst>
                  <a:ext uri="{FF2B5EF4-FFF2-40B4-BE49-F238E27FC236}">
                    <a16:creationId xmlns:a16="http://schemas.microsoft.com/office/drawing/2014/main" id="{F3C60716-483D-4A41-9D04-D70F4F48F6A1}"/>
                  </a:ext>
                </a:extLst>
              </p:cNvPr>
              <p:cNvGrpSpPr>
                <a:grpSpLocks/>
              </p:cNvGrpSpPr>
              <p:nvPr/>
            </p:nvGrpSpPr>
            <p:grpSpPr>
              <a:xfrm>
                <a:off x="6334992" y="3619683"/>
                <a:ext cx="465496" cy="465496"/>
                <a:chOff x="8104818" y="-613599"/>
                <a:chExt cx="831086" cy="831086"/>
              </a:xfrm>
            </p:grpSpPr>
            <p:sp>
              <p:nvSpPr>
                <p:cNvPr id="297" name="Oval 296">
                  <a:extLst>
                    <a:ext uri="{FF2B5EF4-FFF2-40B4-BE49-F238E27FC236}">
                      <a16:creationId xmlns:a16="http://schemas.microsoft.com/office/drawing/2014/main" id="{E17C9E68-CD21-4AA4-A7D5-C0BBDA34D253}"/>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98" name="Oval 297">
                  <a:extLst>
                    <a:ext uri="{FF2B5EF4-FFF2-40B4-BE49-F238E27FC236}">
                      <a16:creationId xmlns:a16="http://schemas.microsoft.com/office/drawing/2014/main" id="{7DDFE1FB-70E2-43EF-A82B-3A6455524B3A}"/>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53" name="Group 352" descr="server, data">
                <a:extLst>
                  <a:ext uri="{FF2B5EF4-FFF2-40B4-BE49-F238E27FC236}">
                    <a16:creationId xmlns:a16="http://schemas.microsoft.com/office/drawing/2014/main" id="{427285F7-F2F9-41BA-8B5F-2C337E2D1734}"/>
                  </a:ext>
                </a:extLst>
              </p:cNvPr>
              <p:cNvGrpSpPr/>
              <p:nvPr/>
            </p:nvGrpSpPr>
            <p:grpSpPr>
              <a:xfrm>
                <a:off x="6457519" y="3759758"/>
                <a:ext cx="229966" cy="185346"/>
                <a:chOff x="2589870" y="1219200"/>
                <a:chExt cx="528742" cy="426150"/>
              </a:xfrm>
            </p:grpSpPr>
            <p:sp>
              <p:nvSpPr>
                <p:cNvPr id="354" name="Freeform 13">
                  <a:extLst>
                    <a:ext uri="{FF2B5EF4-FFF2-40B4-BE49-F238E27FC236}">
                      <a16:creationId xmlns:a16="http://schemas.microsoft.com/office/drawing/2014/main" id="{A6296C0B-42BB-4045-A0D9-FD6B00C75BCA}"/>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5" name="Rectangle 14">
                  <a:extLst>
                    <a:ext uri="{FF2B5EF4-FFF2-40B4-BE49-F238E27FC236}">
                      <a16:creationId xmlns:a16="http://schemas.microsoft.com/office/drawing/2014/main" id="{410D448D-7783-4AF5-A9B6-81D83CB5E320}"/>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6" name="Rectangle 15">
                  <a:extLst>
                    <a:ext uri="{FF2B5EF4-FFF2-40B4-BE49-F238E27FC236}">
                      <a16:creationId xmlns:a16="http://schemas.microsoft.com/office/drawing/2014/main" id="{B165F22E-9B33-4C4C-87D8-57599DAAEC60}"/>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7" name="Rectangle 16">
                  <a:extLst>
                    <a:ext uri="{FF2B5EF4-FFF2-40B4-BE49-F238E27FC236}">
                      <a16:creationId xmlns:a16="http://schemas.microsoft.com/office/drawing/2014/main" id="{E9EE9FAC-DF4A-4E89-B225-58BBA2FC77F6}"/>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8" name="Rectangle 17">
                  <a:extLst>
                    <a:ext uri="{FF2B5EF4-FFF2-40B4-BE49-F238E27FC236}">
                      <a16:creationId xmlns:a16="http://schemas.microsoft.com/office/drawing/2014/main" id="{D6633F14-8AB9-4745-A550-CE1B51E9ECB8}"/>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9" name="Rectangle 18">
                  <a:extLst>
                    <a:ext uri="{FF2B5EF4-FFF2-40B4-BE49-F238E27FC236}">
                      <a16:creationId xmlns:a16="http://schemas.microsoft.com/office/drawing/2014/main" id="{CBDC050A-2239-4636-BCCE-DD539074C9C1}"/>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0" name="Rectangle 19">
                  <a:extLst>
                    <a:ext uri="{FF2B5EF4-FFF2-40B4-BE49-F238E27FC236}">
                      <a16:creationId xmlns:a16="http://schemas.microsoft.com/office/drawing/2014/main" id="{4D3C7813-3AA1-4132-B54F-BE023986CE55}"/>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1" name="Rectangle 20">
                  <a:extLst>
                    <a:ext uri="{FF2B5EF4-FFF2-40B4-BE49-F238E27FC236}">
                      <a16:creationId xmlns:a16="http://schemas.microsoft.com/office/drawing/2014/main" id="{BAF8E7E7-A83A-42AB-89F2-67DF98051117}"/>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2" name="Rectangle 21">
                  <a:extLst>
                    <a:ext uri="{FF2B5EF4-FFF2-40B4-BE49-F238E27FC236}">
                      <a16:creationId xmlns:a16="http://schemas.microsoft.com/office/drawing/2014/main" id="{E44EE071-8029-4943-8758-F6395FE61EDD}"/>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3" name="Rectangle 22">
                  <a:extLst>
                    <a:ext uri="{FF2B5EF4-FFF2-40B4-BE49-F238E27FC236}">
                      <a16:creationId xmlns:a16="http://schemas.microsoft.com/office/drawing/2014/main" id="{F0173160-1D19-4C9E-9D02-1EC2A6A8E726}"/>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4" name="Rectangle 23">
                  <a:extLst>
                    <a:ext uri="{FF2B5EF4-FFF2-40B4-BE49-F238E27FC236}">
                      <a16:creationId xmlns:a16="http://schemas.microsoft.com/office/drawing/2014/main" id="{EC971C05-E73E-48A6-829C-FF4B3FB44D8D}"/>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5" name="Freeform 24">
                  <a:extLst>
                    <a:ext uri="{FF2B5EF4-FFF2-40B4-BE49-F238E27FC236}">
                      <a16:creationId xmlns:a16="http://schemas.microsoft.com/office/drawing/2014/main" id="{929D363B-5397-46D3-8DFC-BB8441D8452C}"/>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6" name="Freeform 25">
                  <a:extLst>
                    <a:ext uri="{FF2B5EF4-FFF2-40B4-BE49-F238E27FC236}">
                      <a16:creationId xmlns:a16="http://schemas.microsoft.com/office/drawing/2014/main" id="{7E27C0E6-7DD5-4A3F-8471-B177E11E9D1D}"/>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7" name="Rectangle 26">
                  <a:extLst>
                    <a:ext uri="{FF2B5EF4-FFF2-40B4-BE49-F238E27FC236}">
                      <a16:creationId xmlns:a16="http://schemas.microsoft.com/office/drawing/2014/main" id="{AA79B38A-6F2A-4521-8838-2D11FA43B410}"/>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8" name="Rectangle 27">
                  <a:extLst>
                    <a:ext uri="{FF2B5EF4-FFF2-40B4-BE49-F238E27FC236}">
                      <a16:creationId xmlns:a16="http://schemas.microsoft.com/office/drawing/2014/main" id="{D4964E30-C656-4805-BD3F-66EF76A8B79C}"/>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69" name="Freeform 28">
                  <a:extLst>
                    <a:ext uri="{FF2B5EF4-FFF2-40B4-BE49-F238E27FC236}">
                      <a16:creationId xmlns:a16="http://schemas.microsoft.com/office/drawing/2014/main" id="{75FCDA1B-1984-49CB-8A7C-0C497C714C13}"/>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0" name="Oval 29">
                  <a:extLst>
                    <a:ext uri="{FF2B5EF4-FFF2-40B4-BE49-F238E27FC236}">
                      <a16:creationId xmlns:a16="http://schemas.microsoft.com/office/drawing/2014/main" id="{DF9DD894-3E3D-4DFD-BC40-8BDB5F341A50}"/>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1" name="Freeform 30">
                  <a:extLst>
                    <a:ext uri="{FF2B5EF4-FFF2-40B4-BE49-F238E27FC236}">
                      <a16:creationId xmlns:a16="http://schemas.microsoft.com/office/drawing/2014/main" id="{2F6786A5-6E58-4FF7-A90A-A86BBCBF6BB0}"/>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72" name="Freeform 31">
                  <a:extLst>
                    <a:ext uri="{FF2B5EF4-FFF2-40B4-BE49-F238E27FC236}">
                      <a16:creationId xmlns:a16="http://schemas.microsoft.com/office/drawing/2014/main" id="{0B520E60-C732-4DFA-8141-8877B4D7CBEF}"/>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grpSp>
        <p:nvGrpSpPr>
          <p:cNvPr id="30" name="Group 29">
            <a:extLst>
              <a:ext uri="{FF2B5EF4-FFF2-40B4-BE49-F238E27FC236}">
                <a16:creationId xmlns:a16="http://schemas.microsoft.com/office/drawing/2014/main" id="{CB60474E-9CDD-420D-8A84-97B1BABB6D84}"/>
              </a:ext>
            </a:extLst>
          </p:cNvPr>
          <p:cNvGrpSpPr/>
          <p:nvPr/>
        </p:nvGrpSpPr>
        <p:grpSpPr>
          <a:xfrm>
            <a:off x="5705018" y="5431161"/>
            <a:ext cx="1494304" cy="490262"/>
            <a:chOff x="5705018" y="5431161"/>
            <a:chExt cx="1494304" cy="490262"/>
          </a:xfrm>
        </p:grpSpPr>
        <p:sp>
          <p:nvSpPr>
            <p:cNvPr id="318" name="Rectangle 317">
              <a:extLst>
                <a:ext uri="{FF2B5EF4-FFF2-40B4-BE49-F238E27FC236}">
                  <a16:creationId xmlns:a16="http://schemas.microsoft.com/office/drawing/2014/main" id="{13D3362C-6E39-4AB4-B994-0CCE983B2155}"/>
                </a:ext>
              </a:extLst>
            </p:cNvPr>
            <p:cNvSpPr/>
            <p:nvPr/>
          </p:nvSpPr>
          <p:spPr bwMode="auto">
            <a:xfrm>
              <a:off x="5705018" y="5431161"/>
              <a:ext cx="950595"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Life events schema</a:t>
              </a:r>
            </a:p>
          </p:txBody>
        </p:sp>
        <p:grpSp>
          <p:nvGrpSpPr>
            <p:cNvPr id="27" name="Group 26">
              <a:extLst>
                <a:ext uri="{FF2B5EF4-FFF2-40B4-BE49-F238E27FC236}">
                  <a16:creationId xmlns:a16="http://schemas.microsoft.com/office/drawing/2014/main" id="{731362DE-75CC-4715-88D3-312F5DE3AB43}"/>
                </a:ext>
              </a:extLst>
            </p:cNvPr>
            <p:cNvGrpSpPr/>
            <p:nvPr/>
          </p:nvGrpSpPr>
          <p:grpSpPr>
            <a:xfrm>
              <a:off x="6733826" y="5443544"/>
              <a:ext cx="465496" cy="465496"/>
              <a:chOff x="6733826" y="5443544"/>
              <a:chExt cx="465496" cy="465496"/>
            </a:xfrm>
          </p:grpSpPr>
          <p:grpSp>
            <p:nvGrpSpPr>
              <p:cNvPr id="235" name="Group 234">
                <a:extLst>
                  <a:ext uri="{FF2B5EF4-FFF2-40B4-BE49-F238E27FC236}">
                    <a16:creationId xmlns:a16="http://schemas.microsoft.com/office/drawing/2014/main" id="{74442BBD-0FD5-422E-A8A6-1D991FF32540}"/>
                  </a:ext>
                </a:extLst>
              </p:cNvPr>
              <p:cNvGrpSpPr>
                <a:grpSpLocks/>
              </p:cNvGrpSpPr>
              <p:nvPr/>
            </p:nvGrpSpPr>
            <p:grpSpPr>
              <a:xfrm>
                <a:off x="6733826" y="5443544"/>
                <a:ext cx="465496" cy="465496"/>
                <a:chOff x="8104818" y="-613599"/>
                <a:chExt cx="831086" cy="831086"/>
              </a:xfrm>
            </p:grpSpPr>
            <p:sp>
              <p:nvSpPr>
                <p:cNvPr id="252" name="Oval 251">
                  <a:extLst>
                    <a:ext uri="{FF2B5EF4-FFF2-40B4-BE49-F238E27FC236}">
                      <a16:creationId xmlns:a16="http://schemas.microsoft.com/office/drawing/2014/main" id="{F62BDE7F-5ECC-4DF0-8EE7-4135C8745596}"/>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53" name="Oval 252">
                  <a:extLst>
                    <a:ext uri="{FF2B5EF4-FFF2-40B4-BE49-F238E27FC236}">
                      <a16:creationId xmlns:a16="http://schemas.microsoft.com/office/drawing/2014/main" id="{C69ABED7-6CEA-4FDF-9CA7-66841D7B63D9}"/>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6" name="Group 25">
                <a:extLst>
                  <a:ext uri="{FF2B5EF4-FFF2-40B4-BE49-F238E27FC236}">
                    <a16:creationId xmlns:a16="http://schemas.microsoft.com/office/drawing/2014/main" id="{2E605EA5-633A-4118-B166-2D3EDEA4B144}"/>
                  </a:ext>
                </a:extLst>
              </p:cNvPr>
              <p:cNvGrpSpPr/>
              <p:nvPr/>
            </p:nvGrpSpPr>
            <p:grpSpPr>
              <a:xfrm>
                <a:off x="6835706" y="5568440"/>
                <a:ext cx="261736" cy="215704"/>
                <a:chOff x="6828039" y="5550061"/>
                <a:chExt cx="261736" cy="215704"/>
              </a:xfrm>
            </p:grpSpPr>
            <p:sp>
              <p:nvSpPr>
                <p:cNvPr id="376" name="Freeform: Shape 375">
                  <a:extLst>
                    <a:ext uri="{FF2B5EF4-FFF2-40B4-BE49-F238E27FC236}">
                      <a16:creationId xmlns:a16="http://schemas.microsoft.com/office/drawing/2014/main" id="{EA7013FA-68A4-4428-A26A-4FB31FABF7C4}"/>
                    </a:ext>
                  </a:extLst>
                </p:cNvPr>
                <p:cNvSpPr/>
                <p:nvPr/>
              </p:nvSpPr>
              <p:spPr>
                <a:xfrm>
                  <a:off x="6897113" y="5550061"/>
                  <a:ext cx="192662" cy="113968"/>
                </a:xfrm>
                <a:custGeom>
                  <a:avLst/>
                  <a:gdLst>
                    <a:gd name="connsiteX0" fmla="*/ 246915 w 308112"/>
                    <a:gd name="connsiteY0" fmla="*/ 71737 h 182262"/>
                    <a:gd name="connsiteX1" fmla="*/ 176654 w 308112"/>
                    <a:gd name="connsiteY1" fmla="*/ 1476 h 182262"/>
                    <a:gd name="connsiteX2" fmla="*/ 108144 w 308112"/>
                    <a:gd name="connsiteY2" fmla="*/ 56269 h 182262"/>
                    <a:gd name="connsiteX3" fmla="*/ 80711 w 308112"/>
                    <a:gd name="connsiteY3" fmla="*/ 44596 h 182262"/>
                    <a:gd name="connsiteX4" fmla="*/ 42480 w 308112"/>
                    <a:gd name="connsiteY4" fmla="*/ 82827 h 182262"/>
                    <a:gd name="connsiteX5" fmla="*/ 42553 w 308112"/>
                    <a:gd name="connsiteY5" fmla="*/ 83775 h 182262"/>
                    <a:gd name="connsiteX6" fmla="*/ 1476 w 308112"/>
                    <a:gd name="connsiteY6" fmla="*/ 133753 h 182262"/>
                    <a:gd name="connsiteX7" fmla="*/ 52403 w 308112"/>
                    <a:gd name="connsiteY7" fmla="*/ 184679 h 182262"/>
                    <a:gd name="connsiteX8" fmla="*/ 261434 w 308112"/>
                    <a:gd name="connsiteY8" fmla="*/ 184679 h 182262"/>
                    <a:gd name="connsiteX9" fmla="*/ 307618 w 308112"/>
                    <a:gd name="connsiteY9" fmla="*/ 138495 h 182262"/>
                    <a:gd name="connsiteX10" fmla="*/ 261434 w 308112"/>
                    <a:gd name="connsiteY10" fmla="*/ 92311 h 182262"/>
                    <a:gd name="connsiteX11" fmla="*/ 242391 w 308112"/>
                    <a:gd name="connsiteY11" fmla="*/ 96470 h 182262"/>
                    <a:gd name="connsiteX12" fmla="*/ 246915 w 308112"/>
                    <a:gd name="connsiteY12" fmla="*/ 71737 h 18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8112" h="182262">
                      <a:moveTo>
                        <a:pt x="246915" y="71737"/>
                      </a:moveTo>
                      <a:cubicBezTo>
                        <a:pt x="246915" y="32922"/>
                        <a:pt x="215469" y="1476"/>
                        <a:pt x="176654" y="1476"/>
                      </a:cubicBezTo>
                      <a:cubicBezTo>
                        <a:pt x="143165" y="1476"/>
                        <a:pt x="115221" y="24897"/>
                        <a:pt x="108144" y="56269"/>
                      </a:cubicBezTo>
                      <a:cubicBezTo>
                        <a:pt x="101213" y="49119"/>
                        <a:pt x="91436" y="44596"/>
                        <a:pt x="80711" y="44596"/>
                      </a:cubicBezTo>
                      <a:cubicBezTo>
                        <a:pt x="59626" y="44596"/>
                        <a:pt x="42480" y="61741"/>
                        <a:pt x="42480" y="82827"/>
                      </a:cubicBezTo>
                      <a:cubicBezTo>
                        <a:pt x="42480" y="83118"/>
                        <a:pt x="42553" y="83483"/>
                        <a:pt x="42553" y="83775"/>
                      </a:cubicBezTo>
                      <a:cubicBezTo>
                        <a:pt x="19133" y="88371"/>
                        <a:pt x="1476" y="109019"/>
                        <a:pt x="1476" y="133753"/>
                      </a:cubicBezTo>
                      <a:cubicBezTo>
                        <a:pt x="1476" y="161915"/>
                        <a:pt x="24313" y="184679"/>
                        <a:pt x="52403" y="184679"/>
                      </a:cubicBezTo>
                      <a:lnTo>
                        <a:pt x="261434" y="184679"/>
                      </a:lnTo>
                      <a:cubicBezTo>
                        <a:pt x="286970" y="184679"/>
                        <a:pt x="307618" y="164031"/>
                        <a:pt x="307618" y="138495"/>
                      </a:cubicBezTo>
                      <a:cubicBezTo>
                        <a:pt x="307618" y="112959"/>
                        <a:pt x="286970" y="92311"/>
                        <a:pt x="261434" y="92311"/>
                      </a:cubicBezTo>
                      <a:cubicBezTo>
                        <a:pt x="254648" y="92311"/>
                        <a:pt x="248228" y="93844"/>
                        <a:pt x="242391" y="96470"/>
                      </a:cubicBezTo>
                      <a:cubicBezTo>
                        <a:pt x="245309" y="88809"/>
                        <a:pt x="246915" y="80492"/>
                        <a:pt x="246915" y="71737"/>
                      </a:cubicBez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C6D6975E-B876-490B-9050-FF68B0412543}"/>
                    </a:ext>
                  </a:extLst>
                </p:cNvPr>
                <p:cNvSpPr/>
                <p:nvPr/>
              </p:nvSpPr>
              <p:spPr>
                <a:xfrm>
                  <a:off x="6843054" y="5620274"/>
                  <a:ext cx="168240" cy="122108"/>
                </a:xfrm>
                <a:custGeom>
                  <a:avLst/>
                  <a:gdLst>
                    <a:gd name="connsiteX0" fmla="*/ 1476 w 269055"/>
                    <a:gd name="connsiteY0" fmla="*/ 1476 h 195281"/>
                    <a:gd name="connsiteX1" fmla="*/ 269708 w 269055"/>
                    <a:gd name="connsiteY1" fmla="*/ 1476 h 195281"/>
                    <a:gd name="connsiteX2" fmla="*/ 269708 w 269055"/>
                    <a:gd name="connsiteY2" fmla="*/ 196001 h 195281"/>
                    <a:gd name="connsiteX3" fmla="*/ 1476 w 269055"/>
                    <a:gd name="connsiteY3" fmla="*/ 196001 h 195281"/>
                  </a:gdLst>
                  <a:ahLst/>
                  <a:cxnLst>
                    <a:cxn ang="0">
                      <a:pos x="connsiteX0" y="connsiteY0"/>
                    </a:cxn>
                    <a:cxn ang="0">
                      <a:pos x="connsiteX1" y="connsiteY1"/>
                    </a:cxn>
                    <a:cxn ang="0">
                      <a:pos x="connsiteX2" y="connsiteY2"/>
                    </a:cxn>
                    <a:cxn ang="0">
                      <a:pos x="connsiteX3" y="connsiteY3"/>
                    </a:cxn>
                  </a:cxnLst>
                  <a:rect l="l" t="t" r="r" b="b"/>
                  <a:pathLst>
                    <a:path w="269055" h="195281">
                      <a:moveTo>
                        <a:pt x="1476" y="1476"/>
                      </a:moveTo>
                      <a:lnTo>
                        <a:pt x="269708" y="1476"/>
                      </a:lnTo>
                      <a:lnTo>
                        <a:pt x="269708" y="196001"/>
                      </a:lnTo>
                      <a:lnTo>
                        <a:pt x="1476" y="196001"/>
                      </a:lnTo>
                      <a:close/>
                    </a:path>
                  </a:pathLst>
                </a:custGeom>
                <a:solidFill>
                  <a:schemeClr val="tx2"/>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5" name="Freeform: Shape 374">
                  <a:extLst>
                    <a:ext uri="{FF2B5EF4-FFF2-40B4-BE49-F238E27FC236}">
                      <a16:creationId xmlns:a16="http://schemas.microsoft.com/office/drawing/2014/main" id="{33E9FC12-0330-451E-86F3-0320BF6ADA27}"/>
                    </a:ext>
                  </a:extLst>
                </p:cNvPr>
                <p:cNvSpPr/>
                <p:nvPr/>
              </p:nvSpPr>
              <p:spPr>
                <a:xfrm>
                  <a:off x="6836615" y="5664475"/>
                  <a:ext cx="89547" cy="54271"/>
                </a:xfrm>
                <a:custGeom>
                  <a:avLst/>
                  <a:gdLst>
                    <a:gd name="connsiteX0" fmla="*/ 96762 w 143207"/>
                    <a:gd name="connsiteY0" fmla="*/ 51964 h 86791"/>
                    <a:gd name="connsiteX1" fmla="*/ 96835 w 143207"/>
                    <a:gd name="connsiteY1" fmla="*/ 89101 h 86791"/>
                    <a:gd name="connsiteX2" fmla="*/ 143092 w 143207"/>
                    <a:gd name="connsiteY2" fmla="*/ 44085 h 86791"/>
                    <a:gd name="connsiteX3" fmla="*/ 96689 w 143207"/>
                    <a:gd name="connsiteY3" fmla="*/ 1476 h 86791"/>
                    <a:gd name="connsiteX4" fmla="*/ 96762 w 143207"/>
                    <a:gd name="connsiteY4" fmla="*/ 35913 h 86791"/>
                    <a:gd name="connsiteX5" fmla="*/ 1476 w 143207"/>
                    <a:gd name="connsiteY5" fmla="*/ 35913 h 86791"/>
                    <a:gd name="connsiteX6" fmla="*/ 1476 w 143207"/>
                    <a:gd name="connsiteY6" fmla="*/ 51964 h 86791"/>
                    <a:gd name="connsiteX7" fmla="*/ 96762 w 143207"/>
                    <a:gd name="connsiteY7" fmla="*/ 51964 h 86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207" h="86791">
                      <a:moveTo>
                        <a:pt x="96762" y="51964"/>
                      </a:moveTo>
                      <a:lnTo>
                        <a:pt x="96835" y="89101"/>
                      </a:lnTo>
                      <a:lnTo>
                        <a:pt x="143092" y="44085"/>
                      </a:lnTo>
                      <a:lnTo>
                        <a:pt x="96689" y="1476"/>
                      </a:lnTo>
                      <a:lnTo>
                        <a:pt x="96762" y="35913"/>
                      </a:lnTo>
                      <a:lnTo>
                        <a:pt x="1476" y="35913"/>
                      </a:lnTo>
                      <a:lnTo>
                        <a:pt x="1476" y="51964"/>
                      </a:lnTo>
                      <a:lnTo>
                        <a:pt x="96762" y="51964"/>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2DBEEC5A-E516-4D04-BD30-9B9EE6668AB1}"/>
                    </a:ext>
                  </a:extLst>
                </p:cNvPr>
                <p:cNvSpPr/>
                <p:nvPr/>
              </p:nvSpPr>
              <p:spPr>
                <a:xfrm>
                  <a:off x="6848296" y="5615207"/>
                  <a:ext cx="168240" cy="135676"/>
                </a:xfrm>
                <a:custGeom>
                  <a:avLst/>
                  <a:gdLst>
                    <a:gd name="connsiteX0" fmla="*/ 253772 w 269055"/>
                    <a:gd name="connsiteY0" fmla="*/ 1476 h 216979"/>
                    <a:gd name="connsiteX1" fmla="*/ 227215 w 269055"/>
                    <a:gd name="connsiteY1" fmla="*/ 24094 h 216979"/>
                    <a:gd name="connsiteX2" fmla="*/ 248446 w 269055"/>
                    <a:gd name="connsiteY2" fmla="*/ 24094 h 216979"/>
                    <a:gd name="connsiteX3" fmla="*/ 248446 w 269055"/>
                    <a:gd name="connsiteY3" fmla="*/ 194017 h 216979"/>
                    <a:gd name="connsiteX4" fmla="*/ 28034 w 269055"/>
                    <a:gd name="connsiteY4" fmla="*/ 194017 h 216979"/>
                    <a:gd name="connsiteX5" fmla="*/ 1476 w 269055"/>
                    <a:gd name="connsiteY5" fmla="*/ 216708 h 216979"/>
                    <a:gd name="connsiteX6" fmla="*/ 253627 w 269055"/>
                    <a:gd name="connsiteY6" fmla="*/ 216708 h 216979"/>
                    <a:gd name="connsiteX7" fmla="*/ 271283 w 269055"/>
                    <a:gd name="connsiteY7" fmla="*/ 200073 h 216979"/>
                    <a:gd name="connsiteX8" fmla="*/ 271283 w 269055"/>
                    <a:gd name="connsiteY8" fmla="*/ 18184 h 216979"/>
                    <a:gd name="connsiteX9" fmla="*/ 253772 w 269055"/>
                    <a:gd name="connsiteY9" fmla="*/ 1476 h 21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055" h="216979">
                      <a:moveTo>
                        <a:pt x="253772" y="1476"/>
                      </a:moveTo>
                      <a:lnTo>
                        <a:pt x="227215" y="24094"/>
                      </a:lnTo>
                      <a:lnTo>
                        <a:pt x="248446" y="24094"/>
                      </a:lnTo>
                      <a:lnTo>
                        <a:pt x="248446" y="194017"/>
                      </a:lnTo>
                      <a:lnTo>
                        <a:pt x="28034" y="194017"/>
                      </a:lnTo>
                      <a:lnTo>
                        <a:pt x="1476" y="216708"/>
                      </a:lnTo>
                      <a:lnTo>
                        <a:pt x="253627" y="216708"/>
                      </a:lnTo>
                      <a:cubicBezTo>
                        <a:pt x="262382" y="216708"/>
                        <a:pt x="271283" y="208901"/>
                        <a:pt x="271283" y="200073"/>
                      </a:cubicBezTo>
                      <a:lnTo>
                        <a:pt x="271283" y="18184"/>
                      </a:lnTo>
                      <a:cubicBezTo>
                        <a:pt x="271210" y="9356"/>
                        <a:pt x="262455" y="1549"/>
                        <a:pt x="253772" y="1476"/>
                      </a:cubicBez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0E74C857-9240-4C2F-825C-DF37C26270DC}"/>
                    </a:ext>
                  </a:extLst>
                </p:cNvPr>
                <p:cNvSpPr/>
                <p:nvPr/>
              </p:nvSpPr>
              <p:spPr>
                <a:xfrm>
                  <a:off x="6834516" y="5615207"/>
                  <a:ext cx="170953" cy="135676"/>
                </a:xfrm>
                <a:custGeom>
                  <a:avLst/>
                  <a:gdLst>
                    <a:gd name="connsiteX0" fmla="*/ 23583 w 273395"/>
                    <a:gd name="connsiteY0" fmla="*/ 194017 h 216979"/>
                    <a:gd name="connsiteX1" fmla="*/ 23583 w 273395"/>
                    <a:gd name="connsiteY1" fmla="*/ 24094 h 216979"/>
                    <a:gd name="connsiteX2" fmla="*/ 249249 w 273395"/>
                    <a:gd name="connsiteY2" fmla="*/ 24094 h 216979"/>
                    <a:gd name="connsiteX3" fmla="*/ 275806 w 273395"/>
                    <a:gd name="connsiteY3" fmla="*/ 1476 h 216979"/>
                    <a:gd name="connsiteX4" fmla="*/ 275734 w 273395"/>
                    <a:gd name="connsiteY4" fmla="*/ 1476 h 216979"/>
                    <a:gd name="connsiteX5" fmla="*/ 275588 w 273395"/>
                    <a:gd name="connsiteY5" fmla="*/ 1476 h 216979"/>
                    <a:gd name="connsiteX6" fmla="*/ 17309 w 273395"/>
                    <a:gd name="connsiteY6" fmla="*/ 1476 h 216979"/>
                    <a:gd name="connsiteX7" fmla="*/ 7386 w 273395"/>
                    <a:gd name="connsiteY7" fmla="*/ 5343 h 216979"/>
                    <a:gd name="connsiteX8" fmla="*/ 1476 w 273395"/>
                    <a:gd name="connsiteY8" fmla="*/ 18184 h 216979"/>
                    <a:gd name="connsiteX9" fmla="*/ 1476 w 273395"/>
                    <a:gd name="connsiteY9" fmla="*/ 200073 h 216979"/>
                    <a:gd name="connsiteX10" fmla="*/ 17309 w 273395"/>
                    <a:gd name="connsiteY10" fmla="*/ 216708 h 216979"/>
                    <a:gd name="connsiteX11" fmla="*/ 23437 w 273395"/>
                    <a:gd name="connsiteY11" fmla="*/ 216708 h 216979"/>
                    <a:gd name="connsiteX12" fmla="*/ 49995 w 273395"/>
                    <a:gd name="connsiteY12" fmla="*/ 194017 h 216979"/>
                    <a:gd name="connsiteX13" fmla="*/ 23583 w 273395"/>
                    <a:gd name="connsiteY13" fmla="*/ 194017 h 21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3395" h="216979">
                      <a:moveTo>
                        <a:pt x="23583" y="194017"/>
                      </a:moveTo>
                      <a:lnTo>
                        <a:pt x="23583" y="24094"/>
                      </a:lnTo>
                      <a:lnTo>
                        <a:pt x="249249" y="24094"/>
                      </a:lnTo>
                      <a:lnTo>
                        <a:pt x="275806" y="1476"/>
                      </a:lnTo>
                      <a:lnTo>
                        <a:pt x="275734" y="1476"/>
                      </a:lnTo>
                      <a:cubicBezTo>
                        <a:pt x="275661" y="1476"/>
                        <a:pt x="275661" y="1476"/>
                        <a:pt x="275588" y="1476"/>
                      </a:cubicBezTo>
                      <a:lnTo>
                        <a:pt x="17309" y="1476"/>
                      </a:lnTo>
                      <a:cubicBezTo>
                        <a:pt x="13515" y="1476"/>
                        <a:pt x="10086" y="3009"/>
                        <a:pt x="7386" y="5343"/>
                      </a:cubicBezTo>
                      <a:cubicBezTo>
                        <a:pt x="3811" y="8480"/>
                        <a:pt x="1476" y="13150"/>
                        <a:pt x="1476" y="18184"/>
                      </a:cubicBezTo>
                      <a:lnTo>
                        <a:pt x="1476" y="200073"/>
                      </a:lnTo>
                      <a:cubicBezTo>
                        <a:pt x="1476" y="208901"/>
                        <a:pt x="8553" y="216708"/>
                        <a:pt x="17309" y="216708"/>
                      </a:cubicBezTo>
                      <a:lnTo>
                        <a:pt x="23437" y="216708"/>
                      </a:lnTo>
                      <a:lnTo>
                        <a:pt x="49995" y="194017"/>
                      </a:lnTo>
                      <a:lnTo>
                        <a:pt x="23583" y="194017"/>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AD3606AF-CE5F-4BAF-93D8-799875571902}"/>
                    </a:ext>
                  </a:extLst>
                </p:cNvPr>
                <p:cNvSpPr/>
                <p:nvPr/>
              </p:nvSpPr>
              <p:spPr>
                <a:xfrm>
                  <a:off x="6828039" y="5749484"/>
                  <a:ext cx="192662" cy="16281"/>
                </a:xfrm>
                <a:custGeom>
                  <a:avLst/>
                  <a:gdLst>
                    <a:gd name="connsiteX0" fmla="*/ 1476 w 308112"/>
                    <a:gd name="connsiteY0" fmla="*/ 25115 h 26037"/>
                    <a:gd name="connsiteX1" fmla="*/ 308128 w 308112"/>
                    <a:gd name="connsiteY1" fmla="*/ 25115 h 26037"/>
                    <a:gd name="connsiteX2" fmla="*/ 308128 w 308112"/>
                    <a:gd name="connsiteY2" fmla="*/ 1476 h 26037"/>
                    <a:gd name="connsiteX3" fmla="*/ 1476 w 308112"/>
                    <a:gd name="connsiteY3" fmla="*/ 1476 h 26037"/>
                    <a:gd name="connsiteX4" fmla="*/ 1476 w 308112"/>
                    <a:gd name="connsiteY4" fmla="*/ 25115 h 26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12" h="26037">
                      <a:moveTo>
                        <a:pt x="1476" y="25115"/>
                      </a:moveTo>
                      <a:lnTo>
                        <a:pt x="308128" y="25115"/>
                      </a:lnTo>
                      <a:lnTo>
                        <a:pt x="308128" y="1476"/>
                      </a:lnTo>
                      <a:lnTo>
                        <a:pt x="1476" y="1476"/>
                      </a:lnTo>
                      <a:lnTo>
                        <a:pt x="1476" y="2511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Shape 379">
                  <a:extLst>
                    <a:ext uri="{FF2B5EF4-FFF2-40B4-BE49-F238E27FC236}">
                      <a16:creationId xmlns:a16="http://schemas.microsoft.com/office/drawing/2014/main" id="{22B2F5C1-0F7A-45F2-B3F0-AC1EDFEC1ADA}"/>
                    </a:ext>
                  </a:extLst>
                </p:cNvPr>
                <p:cNvSpPr/>
                <p:nvPr/>
              </p:nvSpPr>
              <p:spPr>
                <a:xfrm>
                  <a:off x="6922431" y="5620274"/>
                  <a:ext cx="5427" cy="5427"/>
                </a:xfrm>
                <a:custGeom>
                  <a:avLst/>
                  <a:gdLst>
                    <a:gd name="connsiteX0" fmla="*/ 9794 w 8679"/>
                    <a:gd name="connsiteY0" fmla="*/ 5635 h 8679"/>
                    <a:gd name="connsiteX1" fmla="*/ 5635 w 8679"/>
                    <a:gd name="connsiteY1" fmla="*/ 9794 h 8679"/>
                    <a:gd name="connsiteX2" fmla="*/ 1476 w 8679"/>
                    <a:gd name="connsiteY2" fmla="*/ 5635 h 8679"/>
                    <a:gd name="connsiteX3" fmla="*/ 5635 w 8679"/>
                    <a:gd name="connsiteY3" fmla="*/ 1476 h 8679"/>
                    <a:gd name="connsiteX4" fmla="*/ 9794 w 8679"/>
                    <a:gd name="connsiteY4" fmla="*/ 5635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9" h="8679">
                      <a:moveTo>
                        <a:pt x="9794" y="5635"/>
                      </a:moveTo>
                      <a:cubicBezTo>
                        <a:pt x="9794" y="7970"/>
                        <a:pt x="7970" y="9794"/>
                        <a:pt x="5635" y="9794"/>
                      </a:cubicBezTo>
                      <a:cubicBezTo>
                        <a:pt x="3374" y="9794"/>
                        <a:pt x="1476" y="7897"/>
                        <a:pt x="1476" y="5635"/>
                      </a:cubicBezTo>
                      <a:cubicBezTo>
                        <a:pt x="1476" y="3300"/>
                        <a:pt x="3300" y="1476"/>
                        <a:pt x="5635" y="1476"/>
                      </a:cubicBezTo>
                      <a:cubicBezTo>
                        <a:pt x="7897" y="1476"/>
                        <a:pt x="9794" y="3373"/>
                        <a:pt x="9794" y="5635"/>
                      </a:cubicBez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29" name="Group 28">
            <a:extLst>
              <a:ext uri="{FF2B5EF4-FFF2-40B4-BE49-F238E27FC236}">
                <a16:creationId xmlns:a16="http://schemas.microsoft.com/office/drawing/2014/main" id="{4194588A-9640-460A-AA0B-FC95B4CCACEA}"/>
              </a:ext>
            </a:extLst>
          </p:cNvPr>
          <p:cNvGrpSpPr/>
          <p:nvPr/>
        </p:nvGrpSpPr>
        <p:grpSpPr>
          <a:xfrm>
            <a:off x="6242051" y="6082901"/>
            <a:ext cx="1558115" cy="631711"/>
            <a:chOff x="6242051" y="6082901"/>
            <a:chExt cx="1558115" cy="631711"/>
          </a:xfrm>
        </p:grpSpPr>
        <p:sp>
          <p:nvSpPr>
            <p:cNvPr id="316" name="Rectangle 315">
              <a:extLst>
                <a:ext uri="{FF2B5EF4-FFF2-40B4-BE49-F238E27FC236}">
                  <a16:creationId xmlns:a16="http://schemas.microsoft.com/office/drawing/2014/main" id="{C4E460E4-8EB0-4FCB-8B4D-3377CB9A881D}"/>
                </a:ext>
              </a:extLst>
            </p:cNvPr>
            <p:cNvSpPr/>
            <p:nvPr/>
          </p:nvSpPr>
          <p:spPr bwMode="auto">
            <a:xfrm>
              <a:off x="6242051" y="6224350"/>
              <a:ext cx="1013380" cy="4902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Financial holdings</a:t>
              </a:r>
              <a:b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br>
              <a:r>
                <a:rPr kumimoji="0" lang="en-US" sz="1000" b="0" i="0" u="none" strike="noStrike" kern="1200" cap="none" spc="0" normalizeH="0" baseline="0" noProof="0">
                  <a:ln>
                    <a:noFill/>
                  </a:ln>
                  <a:solidFill>
                    <a:srgbClr val="243A5E"/>
                  </a:solidFill>
                  <a:effectLst/>
                  <a:uLnTx/>
                  <a:uFillTx/>
                  <a:latin typeface="Segoe UI Semibold"/>
                  <a:ea typeface="Segoe UI" pitchFamily="34" charset="0"/>
                  <a:cs typeface="Segoe UI" pitchFamily="34" charset="0"/>
                </a:rPr>
                <a:t>schema</a:t>
              </a:r>
            </a:p>
          </p:txBody>
        </p:sp>
        <p:grpSp>
          <p:nvGrpSpPr>
            <p:cNvPr id="28" name="Group 27">
              <a:extLst>
                <a:ext uri="{FF2B5EF4-FFF2-40B4-BE49-F238E27FC236}">
                  <a16:creationId xmlns:a16="http://schemas.microsoft.com/office/drawing/2014/main" id="{53D716E5-68DE-4827-9EB0-F1DE8C45D06F}"/>
                </a:ext>
              </a:extLst>
            </p:cNvPr>
            <p:cNvGrpSpPr/>
            <p:nvPr/>
          </p:nvGrpSpPr>
          <p:grpSpPr>
            <a:xfrm>
              <a:off x="7334670" y="6082901"/>
              <a:ext cx="465496" cy="465496"/>
              <a:chOff x="7334670" y="6082901"/>
              <a:chExt cx="465496" cy="465496"/>
            </a:xfrm>
          </p:grpSpPr>
          <p:grpSp>
            <p:nvGrpSpPr>
              <p:cNvPr id="254" name="Group 253">
                <a:extLst>
                  <a:ext uri="{FF2B5EF4-FFF2-40B4-BE49-F238E27FC236}">
                    <a16:creationId xmlns:a16="http://schemas.microsoft.com/office/drawing/2014/main" id="{172D2335-2C04-473A-80E2-40AED6FEF02A}"/>
                  </a:ext>
                </a:extLst>
              </p:cNvPr>
              <p:cNvGrpSpPr>
                <a:grpSpLocks/>
              </p:cNvGrpSpPr>
              <p:nvPr/>
            </p:nvGrpSpPr>
            <p:grpSpPr>
              <a:xfrm>
                <a:off x="7334670" y="6082901"/>
                <a:ext cx="465496" cy="465496"/>
                <a:chOff x="8104818" y="-613599"/>
                <a:chExt cx="831086" cy="831086"/>
              </a:xfrm>
            </p:grpSpPr>
            <p:sp>
              <p:nvSpPr>
                <p:cNvPr id="263" name="Oval 262">
                  <a:extLst>
                    <a:ext uri="{FF2B5EF4-FFF2-40B4-BE49-F238E27FC236}">
                      <a16:creationId xmlns:a16="http://schemas.microsoft.com/office/drawing/2014/main" id="{5430BB8E-D0BE-40AD-9297-07E3F1FE43BD}"/>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64" name="Oval 263">
                  <a:extLst>
                    <a:ext uri="{FF2B5EF4-FFF2-40B4-BE49-F238E27FC236}">
                      <a16:creationId xmlns:a16="http://schemas.microsoft.com/office/drawing/2014/main" id="{2343FF4A-D4E6-436F-B4A4-0E82B274CF3D}"/>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81" name="Group 70" descr="protection against unplanned costs">
                <a:extLst>
                  <a:ext uri="{FF2B5EF4-FFF2-40B4-BE49-F238E27FC236}">
                    <a16:creationId xmlns:a16="http://schemas.microsoft.com/office/drawing/2014/main" id="{610ED4AE-A21A-41EE-B8BB-A94B7E2794EA}"/>
                  </a:ext>
                </a:extLst>
              </p:cNvPr>
              <p:cNvGrpSpPr>
                <a:grpSpLocks noChangeAspect="1"/>
              </p:cNvGrpSpPr>
              <p:nvPr/>
            </p:nvGrpSpPr>
            <p:grpSpPr bwMode="auto">
              <a:xfrm>
                <a:off x="7431492" y="6179723"/>
                <a:ext cx="271852" cy="271852"/>
                <a:chOff x="4596" y="773"/>
                <a:chExt cx="260" cy="260"/>
              </a:xfrm>
            </p:grpSpPr>
            <p:sp>
              <p:nvSpPr>
                <p:cNvPr id="382" name="AutoShape 69">
                  <a:extLst>
                    <a:ext uri="{FF2B5EF4-FFF2-40B4-BE49-F238E27FC236}">
                      <a16:creationId xmlns:a16="http://schemas.microsoft.com/office/drawing/2014/main" id="{E79FF45D-4936-4372-B2B5-5C3EE9E2458F}"/>
                    </a:ext>
                  </a:extLst>
                </p:cNvPr>
                <p:cNvSpPr>
                  <a:spLocks noChangeAspect="1" noChangeArrowheads="1" noTextEdit="1"/>
                </p:cNvSpPr>
                <p:nvPr/>
              </p:nvSpPr>
              <p:spPr bwMode="auto">
                <a:xfrm>
                  <a:off x="4596" y="773"/>
                  <a:ext cx="260"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3" name="Freeform 71">
                  <a:extLst>
                    <a:ext uri="{FF2B5EF4-FFF2-40B4-BE49-F238E27FC236}">
                      <a16:creationId xmlns:a16="http://schemas.microsoft.com/office/drawing/2014/main" id="{2D80D5ED-92E8-477A-9BEC-04CA66727189}"/>
                    </a:ext>
                  </a:extLst>
                </p:cNvPr>
                <p:cNvSpPr>
                  <a:spLocks/>
                </p:cNvSpPr>
                <p:nvPr/>
              </p:nvSpPr>
              <p:spPr bwMode="auto">
                <a:xfrm>
                  <a:off x="4596" y="773"/>
                  <a:ext cx="223" cy="260"/>
                </a:xfrm>
                <a:custGeom>
                  <a:avLst/>
                  <a:gdLst>
                    <a:gd name="T0" fmla="*/ 192 w 329"/>
                    <a:gd name="T1" fmla="*/ 302 h 384"/>
                    <a:gd name="T2" fmla="*/ 82 w 329"/>
                    <a:gd name="T3" fmla="*/ 192 h 384"/>
                    <a:gd name="T4" fmla="*/ 192 w 329"/>
                    <a:gd name="T5" fmla="*/ 82 h 384"/>
                    <a:gd name="T6" fmla="*/ 192 w 329"/>
                    <a:gd name="T7" fmla="*/ 0 h 384"/>
                    <a:gd name="T8" fmla="*/ 0 w 329"/>
                    <a:gd name="T9" fmla="*/ 192 h 384"/>
                    <a:gd name="T10" fmla="*/ 192 w 329"/>
                    <a:gd name="T11" fmla="*/ 384 h 384"/>
                    <a:gd name="T12" fmla="*/ 329 w 329"/>
                    <a:gd name="T13" fmla="*/ 326 h 384"/>
                    <a:gd name="T14" fmla="*/ 271 w 329"/>
                    <a:gd name="T15" fmla="*/ 268 h 384"/>
                    <a:gd name="T16" fmla="*/ 192 w 329"/>
                    <a:gd name="T17" fmla="*/ 30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9" h="384">
                      <a:moveTo>
                        <a:pt x="192" y="302"/>
                      </a:moveTo>
                      <a:cubicBezTo>
                        <a:pt x="131" y="302"/>
                        <a:pt x="82" y="253"/>
                        <a:pt x="82" y="192"/>
                      </a:cubicBezTo>
                      <a:cubicBezTo>
                        <a:pt x="82" y="131"/>
                        <a:pt x="131" y="82"/>
                        <a:pt x="192" y="82"/>
                      </a:cubicBezTo>
                      <a:cubicBezTo>
                        <a:pt x="192" y="0"/>
                        <a:pt x="192" y="0"/>
                        <a:pt x="192" y="0"/>
                      </a:cubicBezTo>
                      <a:cubicBezTo>
                        <a:pt x="86" y="0"/>
                        <a:pt x="0" y="86"/>
                        <a:pt x="0" y="192"/>
                      </a:cubicBezTo>
                      <a:cubicBezTo>
                        <a:pt x="0" y="298"/>
                        <a:pt x="86" y="384"/>
                        <a:pt x="192" y="384"/>
                      </a:cubicBezTo>
                      <a:cubicBezTo>
                        <a:pt x="246" y="384"/>
                        <a:pt x="294" y="362"/>
                        <a:pt x="329" y="326"/>
                      </a:cubicBezTo>
                      <a:cubicBezTo>
                        <a:pt x="271" y="268"/>
                        <a:pt x="271" y="268"/>
                        <a:pt x="271" y="268"/>
                      </a:cubicBezTo>
                      <a:cubicBezTo>
                        <a:pt x="251" y="289"/>
                        <a:pt x="223" y="302"/>
                        <a:pt x="192" y="30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4" name="Freeform 72">
                  <a:extLst>
                    <a:ext uri="{FF2B5EF4-FFF2-40B4-BE49-F238E27FC236}">
                      <a16:creationId xmlns:a16="http://schemas.microsoft.com/office/drawing/2014/main" id="{8E4A6313-EF6C-48C7-8563-1F919BC3641D}"/>
                    </a:ext>
                  </a:extLst>
                </p:cNvPr>
                <p:cNvSpPr>
                  <a:spLocks/>
                </p:cNvSpPr>
                <p:nvPr/>
              </p:nvSpPr>
              <p:spPr bwMode="auto">
                <a:xfrm>
                  <a:off x="4726" y="773"/>
                  <a:ext cx="130" cy="128"/>
                </a:xfrm>
                <a:custGeom>
                  <a:avLst/>
                  <a:gdLst>
                    <a:gd name="T0" fmla="*/ 110 w 192"/>
                    <a:gd name="T1" fmla="*/ 189 h 189"/>
                    <a:gd name="T2" fmla="*/ 192 w 192"/>
                    <a:gd name="T3" fmla="*/ 189 h 189"/>
                    <a:gd name="T4" fmla="*/ 0 w 192"/>
                    <a:gd name="T5" fmla="*/ 0 h 189"/>
                    <a:gd name="T6" fmla="*/ 0 w 192"/>
                    <a:gd name="T7" fmla="*/ 82 h 189"/>
                    <a:gd name="T8" fmla="*/ 110 w 192"/>
                    <a:gd name="T9" fmla="*/ 189 h 189"/>
                  </a:gdLst>
                  <a:ahLst/>
                  <a:cxnLst>
                    <a:cxn ang="0">
                      <a:pos x="T0" y="T1"/>
                    </a:cxn>
                    <a:cxn ang="0">
                      <a:pos x="T2" y="T3"/>
                    </a:cxn>
                    <a:cxn ang="0">
                      <a:pos x="T4" y="T5"/>
                    </a:cxn>
                    <a:cxn ang="0">
                      <a:pos x="T6" y="T7"/>
                    </a:cxn>
                    <a:cxn ang="0">
                      <a:pos x="T8" y="T9"/>
                    </a:cxn>
                  </a:cxnLst>
                  <a:rect l="0" t="0" r="r" b="b"/>
                  <a:pathLst>
                    <a:path w="192" h="189">
                      <a:moveTo>
                        <a:pt x="110" y="189"/>
                      </a:moveTo>
                      <a:cubicBezTo>
                        <a:pt x="192" y="189"/>
                        <a:pt x="192" y="189"/>
                        <a:pt x="192" y="189"/>
                      </a:cubicBezTo>
                      <a:cubicBezTo>
                        <a:pt x="190" y="84"/>
                        <a:pt x="105" y="0"/>
                        <a:pt x="0" y="0"/>
                      </a:cubicBezTo>
                      <a:cubicBezTo>
                        <a:pt x="0" y="82"/>
                        <a:pt x="0" y="82"/>
                        <a:pt x="0" y="82"/>
                      </a:cubicBezTo>
                      <a:cubicBezTo>
                        <a:pt x="60" y="82"/>
                        <a:pt x="108" y="130"/>
                        <a:pt x="110" y="18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5" name="Oval 73">
                  <a:extLst>
                    <a:ext uri="{FF2B5EF4-FFF2-40B4-BE49-F238E27FC236}">
                      <a16:creationId xmlns:a16="http://schemas.microsoft.com/office/drawing/2014/main" id="{944F662F-EBC1-4539-B1AF-80B33AD3A1B6}"/>
                    </a:ext>
                  </a:extLst>
                </p:cNvPr>
                <p:cNvSpPr>
                  <a:spLocks noChangeArrowheads="1"/>
                </p:cNvSpPr>
                <p:nvPr/>
              </p:nvSpPr>
              <p:spPr bwMode="auto">
                <a:xfrm>
                  <a:off x="4664" y="842"/>
                  <a:ext cx="124" cy="12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6" name="Freeform 74">
                  <a:extLst>
                    <a:ext uri="{FF2B5EF4-FFF2-40B4-BE49-F238E27FC236}">
                      <a16:creationId xmlns:a16="http://schemas.microsoft.com/office/drawing/2014/main" id="{5CF8E062-0E4A-4D5E-925A-15D77ECDC197}"/>
                    </a:ext>
                  </a:extLst>
                </p:cNvPr>
                <p:cNvSpPr>
                  <a:spLocks noEditPoints="1"/>
                </p:cNvSpPr>
                <p:nvPr/>
              </p:nvSpPr>
              <p:spPr bwMode="auto">
                <a:xfrm>
                  <a:off x="4707" y="865"/>
                  <a:ext cx="39" cy="74"/>
                </a:xfrm>
                <a:custGeom>
                  <a:avLst/>
                  <a:gdLst>
                    <a:gd name="T0" fmla="*/ 52 w 57"/>
                    <a:gd name="T1" fmla="*/ 59 h 109"/>
                    <a:gd name="T2" fmla="*/ 33 w 57"/>
                    <a:gd name="T3" fmla="*/ 48 h 109"/>
                    <a:gd name="T4" fmla="*/ 33 w 57"/>
                    <a:gd name="T5" fmla="*/ 25 h 109"/>
                    <a:gd name="T6" fmla="*/ 52 w 57"/>
                    <a:gd name="T7" fmla="*/ 31 h 109"/>
                    <a:gd name="T8" fmla="*/ 52 w 57"/>
                    <a:gd name="T9" fmla="*/ 15 h 109"/>
                    <a:gd name="T10" fmla="*/ 33 w 57"/>
                    <a:gd name="T11" fmla="*/ 11 h 109"/>
                    <a:gd name="T12" fmla="*/ 33 w 57"/>
                    <a:gd name="T13" fmla="*/ 0 h 109"/>
                    <a:gd name="T14" fmla="*/ 24 w 57"/>
                    <a:gd name="T15" fmla="*/ 0 h 109"/>
                    <a:gd name="T16" fmla="*/ 24 w 57"/>
                    <a:gd name="T17" fmla="*/ 11 h 109"/>
                    <a:gd name="T18" fmla="*/ 7 w 57"/>
                    <a:gd name="T19" fmla="*/ 19 h 109"/>
                    <a:gd name="T20" fmla="*/ 0 w 57"/>
                    <a:gd name="T21" fmla="*/ 35 h 109"/>
                    <a:gd name="T22" fmla="*/ 5 w 57"/>
                    <a:gd name="T23" fmla="*/ 50 h 109"/>
                    <a:gd name="T24" fmla="*/ 24 w 57"/>
                    <a:gd name="T25" fmla="*/ 61 h 109"/>
                    <a:gd name="T26" fmla="*/ 24 w 57"/>
                    <a:gd name="T27" fmla="*/ 83 h 109"/>
                    <a:gd name="T28" fmla="*/ 12 w 57"/>
                    <a:gd name="T29" fmla="*/ 80 h 109"/>
                    <a:gd name="T30" fmla="*/ 1 w 57"/>
                    <a:gd name="T31" fmla="*/ 75 h 109"/>
                    <a:gd name="T32" fmla="*/ 1 w 57"/>
                    <a:gd name="T33" fmla="*/ 91 h 109"/>
                    <a:gd name="T34" fmla="*/ 24 w 57"/>
                    <a:gd name="T35" fmla="*/ 97 h 109"/>
                    <a:gd name="T36" fmla="*/ 24 w 57"/>
                    <a:gd name="T37" fmla="*/ 109 h 109"/>
                    <a:gd name="T38" fmla="*/ 33 w 57"/>
                    <a:gd name="T39" fmla="*/ 109 h 109"/>
                    <a:gd name="T40" fmla="*/ 33 w 57"/>
                    <a:gd name="T41" fmla="*/ 97 h 109"/>
                    <a:gd name="T42" fmla="*/ 51 w 57"/>
                    <a:gd name="T43" fmla="*/ 89 h 109"/>
                    <a:gd name="T44" fmla="*/ 57 w 57"/>
                    <a:gd name="T45" fmla="*/ 73 h 109"/>
                    <a:gd name="T46" fmla="*/ 52 w 57"/>
                    <a:gd name="T47" fmla="*/ 59 h 109"/>
                    <a:gd name="T48" fmla="*/ 24 w 57"/>
                    <a:gd name="T49" fmla="*/ 44 h 109"/>
                    <a:gd name="T50" fmla="*/ 16 w 57"/>
                    <a:gd name="T51" fmla="*/ 34 h 109"/>
                    <a:gd name="T52" fmla="*/ 24 w 57"/>
                    <a:gd name="T53" fmla="*/ 25 h 109"/>
                    <a:gd name="T54" fmla="*/ 24 w 57"/>
                    <a:gd name="T55" fmla="*/ 44 h 109"/>
                    <a:gd name="T56" fmla="*/ 33 w 57"/>
                    <a:gd name="T57" fmla="*/ 83 h 109"/>
                    <a:gd name="T58" fmla="*/ 33 w 57"/>
                    <a:gd name="T59" fmla="*/ 64 h 109"/>
                    <a:gd name="T60" fmla="*/ 41 w 57"/>
                    <a:gd name="T61" fmla="*/ 74 h 109"/>
                    <a:gd name="T62" fmla="*/ 33 w 57"/>
                    <a:gd name="T63" fmla="*/ 8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09">
                      <a:moveTo>
                        <a:pt x="52" y="59"/>
                      </a:moveTo>
                      <a:cubicBezTo>
                        <a:pt x="48" y="55"/>
                        <a:pt x="42" y="51"/>
                        <a:pt x="33" y="48"/>
                      </a:cubicBezTo>
                      <a:cubicBezTo>
                        <a:pt x="33" y="25"/>
                        <a:pt x="33" y="25"/>
                        <a:pt x="33" y="25"/>
                      </a:cubicBezTo>
                      <a:cubicBezTo>
                        <a:pt x="40" y="26"/>
                        <a:pt x="46" y="28"/>
                        <a:pt x="52" y="31"/>
                      </a:cubicBezTo>
                      <a:cubicBezTo>
                        <a:pt x="52" y="15"/>
                        <a:pt x="52" y="15"/>
                        <a:pt x="52" y="15"/>
                      </a:cubicBezTo>
                      <a:cubicBezTo>
                        <a:pt x="48" y="13"/>
                        <a:pt x="41" y="11"/>
                        <a:pt x="33" y="11"/>
                      </a:cubicBezTo>
                      <a:cubicBezTo>
                        <a:pt x="33" y="0"/>
                        <a:pt x="33" y="0"/>
                        <a:pt x="33" y="0"/>
                      </a:cubicBezTo>
                      <a:cubicBezTo>
                        <a:pt x="24" y="0"/>
                        <a:pt x="24" y="0"/>
                        <a:pt x="24" y="0"/>
                      </a:cubicBezTo>
                      <a:cubicBezTo>
                        <a:pt x="24" y="11"/>
                        <a:pt x="24" y="11"/>
                        <a:pt x="24" y="11"/>
                      </a:cubicBezTo>
                      <a:cubicBezTo>
                        <a:pt x="17" y="12"/>
                        <a:pt x="11" y="14"/>
                        <a:pt x="7" y="19"/>
                      </a:cubicBezTo>
                      <a:cubicBezTo>
                        <a:pt x="2" y="23"/>
                        <a:pt x="0" y="29"/>
                        <a:pt x="0" y="35"/>
                      </a:cubicBezTo>
                      <a:cubicBezTo>
                        <a:pt x="0" y="41"/>
                        <a:pt x="2" y="46"/>
                        <a:pt x="5" y="50"/>
                      </a:cubicBezTo>
                      <a:cubicBezTo>
                        <a:pt x="9" y="54"/>
                        <a:pt x="15" y="58"/>
                        <a:pt x="24" y="61"/>
                      </a:cubicBezTo>
                      <a:cubicBezTo>
                        <a:pt x="24" y="83"/>
                        <a:pt x="24" y="83"/>
                        <a:pt x="24" y="83"/>
                      </a:cubicBezTo>
                      <a:cubicBezTo>
                        <a:pt x="20" y="83"/>
                        <a:pt x="16" y="82"/>
                        <a:pt x="12" y="80"/>
                      </a:cubicBezTo>
                      <a:cubicBezTo>
                        <a:pt x="7" y="78"/>
                        <a:pt x="3" y="77"/>
                        <a:pt x="1" y="75"/>
                      </a:cubicBezTo>
                      <a:cubicBezTo>
                        <a:pt x="1" y="91"/>
                        <a:pt x="1" y="91"/>
                        <a:pt x="1" y="91"/>
                      </a:cubicBezTo>
                      <a:cubicBezTo>
                        <a:pt x="8" y="95"/>
                        <a:pt x="16" y="97"/>
                        <a:pt x="24" y="97"/>
                      </a:cubicBezTo>
                      <a:cubicBezTo>
                        <a:pt x="24" y="109"/>
                        <a:pt x="24" y="109"/>
                        <a:pt x="24" y="109"/>
                      </a:cubicBezTo>
                      <a:cubicBezTo>
                        <a:pt x="33" y="109"/>
                        <a:pt x="33" y="109"/>
                        <a:pt x="33" y="109"/>
                      </a:cubicBezTo>
                      <a:cubicBezTo>
                        <a:pt x="33" y="97"/>
                        <a:pt x="33" y="97"/>
                        <a:pt x="33" y="97"/>
                      </a:cubicBezTo>
                      <a:cubicBezTo>
                        <a:pt x="41" y="96"/>
                        <a:pt x="47" y="93"/>
                        <a:pt x="51" y="89"/>
                      </a:cubicBezTo>
                      <a:cubicBezTo>
                        <a:pt x="55" y="85"/>
                        <a:pt x="57" y="80"/>
                        <a:pt x="57" y="73"/>
                      </a:cubicBezTo>
                      <a:cubicBezTo>
                        <a:pt x="57" y="67"/>
                        <a:pt x="56" y="62"/>
                        <a:pt x="52" y="59"/>
                      </a:cubicBezTo>
                      <a:close/>
                      <a:moveTo>
                        <a:pt x="24" y="44"/>
                      </a:moveTo>
                      <a:cubicBezTo>
                        <a:pt x="18" y="41"/>
                        <a:pt x="16" y="38"/>
                        <a:pt x="16" y="34"/>
                      </a:cubicBezTo>
                      <a:cubicBezTo>
                        <a:pt x="16" y="29"/>
                        <a:pt x="18" y="26"/>
                        <a:pt x="24" y="25"/>
                      </a:cubicBezTo>
                      <a:lnTo>
                        <a:pt x="24" y="44"/>
                      </a:lnTo>
                      <a:close/>
                      <a:moveTo>
                        <a:pt x="33" y="83"/>
                      </a:moveTo>
                      <a:cubicBezTo>
                        <a:pt x="33" y="64"/>
                        <a:pt x="33" y="64"/>
                        <a:pt x="33" y="64"/>
                      </a:cubicBezTo>
                      <a:cubicBezTo>
                        <a:pt x="38" y="67"/>
                        <a:pt x="41" y="70"/>
                        <a:pt x="41" y="74"/>
                      </a:cubicBezTo>
                      <a:cubicBezTo>
                        <a:pt x="41" y="79"/>
                        <a:pt x="38"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75">
                  <a:extLst>
                    <a:ext uri="{FF2B5EF4-FFF2-40B4-BE49-F238E27FC236}">
                      <a16:creationId xmlns:a16="http://schemas.microsoft.com/office/drawing/2014/main" id="{C7224809-9969-4ABF-AD09-ECE529872BD0}"/>
                    </a:ext>
                  </a:extLst>
                </p:cNvPr>
                <p:cNvSpPr>
                  <a:spLocks/>
                </p:cNvSpPr>
                <p:nvPr/>
              </p:nvSpPr>
              <p:spPr bwMode="auto">
                <a:xfrm>
                  <a:off x="4780" y="901"/>
                  <a:ext cx="76" cy="93"/>
                </a:xfrm>
                <a:custGeom>
                  <a:avLst/>
                  <a:gdLst>
                    <a:gd name="T0" fmla="*/ 113 w 113"/>
                    <a:gd name="T1" fmla="*/ 3 h 137"/>
                    <a:gd name="T2" fmla="*/ 113 w 113"/>
                    <a:gd name="T3" fmla="*/ 0 h 137"/>
                    <a:gd name="T4" fmla="*/ 31 w 113"/>
                    <a:gd name="T5" fmla="*/ 0 h 137"/>
                    <a:gd name="T6" fmla="*/ 31 w 113"/>
                    <a:gd name="T7" fmla="*/ 3 h 137"/>
                    <a:gd name="T8" fmla="*/ 0 w 113"/>
                    <a:gd name="T9" fmla="*/ 79 h 137"/>
                    <a:gd name="T10" fmla="*/ 58 w 113"/>
                    <a:gd name="T11" fmla="*/ 137 h 137"/>
                    <a:gd name="T12" fmla="*/ 113 w 113"/>
                    <a:gd name="T13" fmla="*/ 3 h 137"/>
                  </a:gdLst>
                  <a:ahLst/>
                  <a:cxnLst>
                    <a:cxn ang="0">
                      <a:pos x="T0" y="T1"/>
                    </a:cxn>
                    <a:cxn ang="0">
                      <a:pos x="T2" y="T3"/>
                    </a:cxn>
                    <a:cxn ang="0">
                      <a:pos x="T4" y="T5"/>
                    </a:cxn>
                    <a:cxn ang="0">
                      <a:pos x="T6" y="T7"/>
                    </a:cxn>
                    <a:cxn ang="0">
                      <a:pos x="T8" y="T9"/>
                    </a:cxn>
                    <a:cxn ang="0">
                      <a:pos x="T10" y="T11"/>
                    </a:cxn>
                    <a:cxn ang="0">
                      <a:pos x="T12" y="T13"/>
                    </a:cxn>
                  </a:cxnLst>
                  <a:rect l="0" t="0" r="r" b="b"/>
                  <a:pathLst>
                    <a:path w="113" h="137">
                      <a:moveTo>
                        <a:pt x="113" y="3"/>
                      </a:moveTo>
                      <a:cubicBezTo>
                        <a:pt x="113" y="2"/>
                        <a:pt x="113" y="1"/>
                        <a:pt x="113" y="0"/>
                      </a:cubicBezTo>
                      <a:cubicBezTo>
                        <a:pt x="31" y="0"/>
                        <a:pt x="31" y="0"/>
                        <a:pt x="31" y="0"/>
                      </a:cubicBezTo>
                      <a:cubicBezTo>
                        <a:pt x="31" y="1"/>
                        <a:pt x="31" y="2"/>
                        <a:pt x="31" y="3"/>
                      </a:cubicBezTo>
                      <a:cubicBezTo>
                        <a:pt x="31" y="33"/>
                        <a:pt x="19" y="60"/>
                        <a:pt x="0" y="79"/>
                      </a:cubicBezTo>
                      <a:cubicBezTo>
                        <a:pt x="58" y="137"/>
                        <a:pt x="58" y="137"/>
                        <a:pt x="58" y="137"/>
                      </a:cubicBezTo>
                      <a:cubicBezTo>
                        <a:pt x="92" y="103"/>
                        <a:pt x="113" y="55"/>
                        <a:pt x="113" y="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138" name="Group 137">
            <a:extLst>
              <a:ext uri="{FF2B5EF4-FFF2-40B4-BE49-F238E27FC236}">
                <a16:creationId xmlns:a16="http://schemas.microsoft.com/office/drawing/2014/main" id="{E4D69CCF-357E-4E16-86B3-836FCDF43AB0}"/>
              </a:ext>
            </a:extLst>
          </p:cNvPr>
          <p:cNvGrpSpPr/>
          <p:nvPr/>
        </p:nvGrpSpPr>
        <p:grpSpPr>
          <a:xfrm>
            <a:off x="10915717" y="172480"/>
            <a:ext cx="969264" cy="969264"/>
            <a:chOff x="6811432" y="5470315"/>
            <a:chExt cx="491390" cy="491390"/>
          </a:xfrm>
        </p:grpSpPr>
        <p:sp>
          <p:nvSpPr>
            <p:cNvPr id="139" name="Oval 138">
              <a:extLst>
                <a:ext uri="{FF2B5EF4-FFF2-40B4-BE49-F238E27FC236}">
                  <a16:creationId xmlns:a16="http://schemas.microsoft.com/office/drawing/2014/main" id="{1132C448-BE61-4051-9F85-DF99AC847211}"/>
                </a:ext>
              </a:extLst>
            </p:cNvPr>
            <p:cNvSpPr>
              <a:spLocks/>
            </p:cNvSpPr>
            <p:nvPr/>
          </p:nvSpPr>
          <p:spPr bwMode="auto">
            <a:xfrm rot="10800000" flipV="1">
              <a:off x="6811432" y="5470315"/>
              <a:ext cx="491390" cy="49139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0" name="Oval 139">
              <a:extLst>
                <a:ext uri="{FF2B5EF4-FFF2-40B4-BE49-F238E27FC236}">
                  <a16:creationId xmlns:a16="http://schemas.microsoft.com/office/drawing/2014/main" id="{5409605A-C61C-42D4-B749-9BE9E085AD46}"/>
                </a:ext>
              </a:extLst>
            </p:cNvPr>
            <p:cNvSpPr>
              <a:spLocks/>
            </p:cNvSpPr>
            <p:nvPr/>
          </p:nvSpPr>
          <p:spPr bwMode="auto">
            <a:xfrm rot="10800000" flipV="1">
              <a:off x="6836447" y="5495330"/>
              <a:ext cx="441360" cy="44136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1" name="data2" descr="data">
              <a:extLst>
                <a:ext uri="{FF2B5EF4-FFF2-40B4-BE49-F238E27FC236}">
                  <a16:creationId xmlns:a16="http://schemas.microsoft.com/office/drawing/2014/main" id="{1146E20E-9D22-4D2E-B35B-BEFD3087D4D5}"/>
                </a:ext>
              </a:extLst>
            </p:cNvPr>
            <p:cNvGrpSpPr/>
            <p:nvPr/>
          </p:nvGrpSpPr>
          <p:grpSpPr>
            <a:xfrm rot="10800000" flipH="1" flipV="1">
              <a:off x="6933650" y="5610844"/>
              <a:ext cx="246886" cy="210310"/>
              <a:chOff x="6520827" y="1696554"/>
              <a:chExt cx="396483" cy="337694"/>
            </a:xfrm>
          </p:grpSpPr>
          <p:sp>
            <p:nvSpPr>
              <p:cNvPr id="142" name="Freeform: Shape 141">
                <a:extLst>
                  <a:ext uri="{FF2B5EF4-FFF2-40B4-BE49-F238E27FC236}">
                    <a16:creationId xmlns:a16="http://schemas.microsoft.com/office/drawing/2014/main" id="{58FF3D27-FFBB-49A9-99F8-00E8D2068BFE}"/>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B927C4CC-3158-4980-B825-11E83D109B50}"/>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4346EC80-0CE0-4348-B139-6C888C5D5F90}"/>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69967EC0-D1B3-44EC-A88E-B9ABC6522999}"/>
                  </a:ext>
                </a:extLst>
              </p:cNvPr>
              <p:cNvSpPr/>
              <p:nvPr/>
            </p:nvSpPr>
            <p:spPr>
              <a:xfrm>
                <a:off x="6848250" y="1696554"/>
                <a:ext cx="69060" cy="96652"/>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D971D731-277D-44FE-ABE6-7BD0E4D7D986}"/>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5CD085B3-4123-4E7A-887A-C7A1B5A6FAD1}"/>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00033029-296E-4FF0-A29C-18DFE76679C3}"/>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04FCE7C5-299D-4C9A-85ED-7D940C54E74E}"/>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4487320-743E-4E43-8300-448E1A060093}"/>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2B2A4AD2-1DC1-4145-85CC-12BC33B15E2A}"/>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7136955C-A26B-4207-AE13-96D3624C7C81}"/>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F59ACE0E-52A3-4CF5-8AEC-E46EE4DD264D}"/>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C2AFEBDC-C7BF-4383-AD2A-D352E7F5594A}"/>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68351BFC-8FE2-4197-AE2D-4111B038DF25}"/>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B99F22ED-83C2-46F0-8D7C-1115C9114CB4}"/>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extBox 1">
            <a:extLst>
              <a:ext uri="{FF2B5EF4-FFF2-40B4-BE49-F238E27FC236}">
                <a16:creationId xmlns:a16="http://schemas.microsoft.com/office/drawing/2014/main" id="{A21CE6DC-D13C-4A81-BE3C-ECE7568D153A}"/>
              </a:ext>
            </a:extLst>
          </p:cNvPr>
          <p:cNvSpPr txBox="1"/>
          <p:nvPr/>
        </p:nvSpPr>
        <p:spPr>
          <a:xfrm>
            <a:off x="9862377" y="2418131"/>
            <a:ext cx="2022604" cy="553998"/>
          </a:xfrm>
          <a:prstGeom prst="rect">
            <a:avLst/>
          </a:prstGeom>
          <a:solidFill>
            <a:schemeClr val="bg1"/>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Example retail </a:t>
            </a:r>
            <a:br>
              <a:rPr kumimoji="0" lang="en-US" sz="1800" b="0" i="0" u="none" strike="noStrike" kern="0" cap="none" spc="0" normalizeH="0" baseline="0" noProof="0">
                <a:ln>
                  <a:noFill/>
                </a:ln>
                <a:solidFill>
                  <a:srgbClr val="0078D4"/>
                </a:solidFill>
                <a:effectLst/>
                <a:uLnTx/>
                <a:uFillTx/>
                <a:latin typeface="Segoe UI Semibold"/>
                <a:ea typeface="+mn-ea"/>
                <a:cs typeface="+mn-cs"/>
              </a:rPr>
            </a:br>
            <a:r>
              <a:rPr kumimoji="0" lang="en-US" sz="1800" b="0" i="0" u="none" strike="noStrike" kern="0" cap="none" spc="0" normalizeH="0" baseline="0" noProof="0">
                <a:ln>
                  <a:noFill/>
                </a:ln>
                <a:solidFill>
                  <a:srgbClr val="0078D4"/>
                </a:solidFill>
                <a:effectLst/>
                <a:uLnTx/>
                <a:uFillTx/>
                <a:latin typeface="Segoe UI Semibold"/>
                <a:ea typeface="+mn-ea"/>
                <a:cs typeface="+mn-cs"/>
              </a:rPr>
              <a:t>banking schemas</a:t>
            </a:r>
          </a:p>
        </p:txBody>
      </p:sp>
    </p:spTree>
    <p:extLst>
      <p:ext uri="{BB962C8B-B14F-4D97-AF65-F5344CB8AC3E}">
        <p14:creationId xmlns:p14="http://schemas.microsoft.com/office/powerpoint/2010/main" val="11776963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0DF9-1540-4EBC-A261-19FC90C1EC77}"/>
              </a:ext>
            </a:extLst>
          </p:cNvPr>
          <p:cNvSpPr>
            <a:spLocks noGrp="1"/>
          </p:cNvSpPr>
          <p:nvPr>
            <p:ph type="title"/>
          </p:nvPr>
        </p:nvSpPr>
        <p:spPr>
          <a:xfrm>
            <a:off x="588263" y="457200"/>
            <a:ext cx="11018520" cy="430887"/>
          </a:xfrm>
        </p:spPr>
        <p:txBody>
          <a:bodyPr/>
          <a:lstStyle/>
          <a:p>
            <a:r>
              <a:rPr lang="en-US" sz="2800">
                <a:solidFill>
                  <a:srgbClr val="0070C0"/>
                </a:solidFill>
              </a:rPr>
              <a:t>Data Model layers</a:t>
            </a:r>
          </a:p>
        </p:txBody>
      </p:sp>
      <p:sp>
        <p:nvSpPr>
          <p:cNvPr id="8" name="Rectangle 7">
            <a:extLst>
              <a:ext uri="{FF2B5EF4-FFF2-40B4-BE49-F238E27FC236}">
                <a16:creationId xmlns:a16="http://schemas.microsoft.com/office/drawing/2014/main" id="{03B59B1F-C08E-442D-B883-6284598A0947}"/>
              </a:ext>
            </a:extLst>
          </p:cNvPr>
          <p:cNvSpPr/>
          <p:nvPr/>
        </p:nvSpPr>
        <p:spPr bwMode="auto">
          <a:xfrm>
            <a:off x="588264" y="2292618"/>
            <a:ext cx="2242485" cy="1188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rgbClr val="FFFFFF"/>
                </a:solidFill>
                <a:latin typeface="Segoe UI"/>
                <a:cs typeface="Segoe UI" pitchFamily="34" charset="0"/>
              </a:rPr>
              <a:t>Financial services common data model</a:t>
            </a:r>
          </a:p>
        </p:txBody>
      </p:sp>
      <p:sp>
        <p:nvSpPr>
          <p:cNvPr id="10" name="Rectangle 9">
            <a:extLst>
              <a:ext uri="{FF2B5EF4-FFF2-40B4-BE49-F238E27FC236}">
                <a16:creationId xmlns:a16="http://schemas.microsoft.com/office/drawing/2014/main" id="{9B0030AB-14B7-44FD-A0E8-85B06DA99069}"/>
              </a:ext>
            </a:extLst>
          </p:cNvPr>
          <p:cNvSpPr/>
          <p:nvPr/>
        </p:nvSpPr>
        <p:spPr bwMode="auto">
          <a:xfrm>
            <a:off x="588264" y="3589555"/>
            <a:ext cx="2242485" cy="1188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rgbClr val="FFFFFF"/>
                </a:solidFill>
                <a:latin typeface="Segoe UI"/>
                <a:cs typeface="Segoe UI" pitchFamily="34" charset="0"/>
              </a:rPr>
              <a:t>Retail banking core data model</a:t>
            </a:r>
          </a:p>
        </p:txBody>
      </p:sp>
      <p:sp>
        <p:nvSpPr>
          <p:cNvPr id="12" name="Rectangle 11">
            <a:extLst>
              <a:ext uri="{FF2B5EF4-FFF2-40B4-BE49-F238E27FC236}">
                <a16:creationId xmlns:a16="http://schemas.microsoft.com/office/drawing/2014/main" id="{E63FEF09-8D1A-4B57-AD4C-AFD50A1861D1}"/>
              </a:ext>
            </a:extLst>
          </p:cNvPr>
          <p:cNvSpPr/>
          <p:nvPr/>
        </p:nvSpPr>
        <p:spPr bwMode="auto">
          <a:xfrm>
            <a:off x="588264" y="4886492"/>
            <a:ext cx="2242485" cy="11887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a:solidFill>
                  <a:srgbClr val="FFFFFF"/>
                </a:solidFill>
                <a:latin typeface="Segoe UI"/>
                <a:cs typeface="Segoe UI" pitchFamily="34" charset="0"/>
              </a:rPr>
              <a:t>Loan onboarding data model</a:t>
            </a:r>
          </a:p>
        </p:txBody>
      </p:sp>
      <p:cxnSp>
        <p:nvCxnSpPr>
          <p:cNvPr id="14" name="Straight Connector 13">
            <a:extLst>
              <a:ext uri="{FF2B5EF4-FFF2-40B4-BE49-F238E27FC236}">
                <a16:creationId xmlns:a16="http://schemas.microsoft.com/office/drawing/2014/main" id="{8963B249-6EF0-4553-A6D2-FBA24AE3897A}"/>
              </a:ext>
            </a:extLst>
          </p:cNvPr>
          <p:cNvCxnSpPr>
            <a:cxnSpLocks/>
          </p:cNvCxnSpPr>
          <p:nvPr/>
        </p:nvCxnSpPr>
        <p:spPr>
          <a:xfrm>
            <a:off x="588263" y="1945536"/>
            <a:ext cx="224248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9D287B7-8D5F-4D5F-AF61-A704C44E56D1}"/>
              </a:ext>
            </a:extLst>
          </p:cNvPr>
          <p:cNvSpPr txBox="1"/>
          <p:nvPr/>
        </p:nvSpPr>
        <p:spPr>
          <a:xfrm>
            <a:off x="588264" y="1588067"/>
            <a:ext cx="2242486" cy="307777"/>
          </a:xfrm>
          <a:prstGeom prst="rect">
            <a:avLst/>
          </a:prstGeom>
          <a:noFill/>
        </p:spPr>
        <p:txBody>
          <a:bodyPr wrap="square">
            <a:spAutoFit/>
          </a:bodyPr>
          <a:lstStyle/>
          <a:p>
            <a:r>
              <a:rPr lang="en-US" sz="1400" b="1"/>
              <a:t>Model layer</a:t>
            </a:r>
          </a:p>
        </p:txBody>
      </p:sp>
      <p:sp>
        <p:nvSpPr>
          <p:cNvPr id="17" name="TextBox 16">
            <a:extLst>
              <a:ext uri="{FF2B5EF4-FFF2-40B4-BE49-F238E27FC236}">
                <a16:creationId xmlns:a16="http://schemas.microsoft.com/office/drawing/2014/main" id="{9890B53E-AB3B-4CC2-966C-8660F5C81DCF}"/>
              </a:ext>
            </a:extLst>
          </p:cNvPr>
          <p:cNvSpPr txBox="1"/>
          <p:nvPr/>
        </p:nvSpPr>
        <p:spPr>
          <a:xfrm>
            <a:off x="3072091" y="1588067"/>
            <a:ext cx="3225185" cy="307777"/>
          </a:xfrm>
          <a:prstGeom prst="rect">
            <a:avLst/>
          </a:prstGeom>
          <a:noFill/>
        </p:spPr>
        <p:txBody>
          <a:bodyPr wrap="square">
            <a:spAutoFit/>
          </a:bodyPr>
          <a:lstStyle/>
          <a:p>
            <a:r>
              <a:rPr lang="en-US" sz="1400" b="1"/>
              <a:t>Key tables</a:t>
            </a:r>
          </a:p>
        </p:txBody>
      </p:sp>
      <p:cxnSp>
        <p:nvCxnSpPr>
          <p:cNvPr id="18" name="Straight Connector 17">
            <a:extLst>
              <a:ext uri="{FF2B5EF4-FFF2-40B4-BE49-F238E27FC236}">
                <a16:creationId xmlns:a16="http://schemas.microsoft.com/office/drawing/2014/main" id="{1E39A937-3B5F-46EE-868B-287DD999DDD8}"/>
              </a:ext>
            </a:extLst>
          </p:cNvPr>
          <p:cNvCxnSpPr>
            <a:cxnSpLocks/>
          </p:cNvCxnSpPr>
          <p:nvPr/>
        </p:nvCxnSpPr>
        <p:spPr>
          <a:xfrm>
            <a:off x="2939351" y="1945536"/>
            <a:ext cx="253103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514B7BE-F428-4985-B8C3-BD7772B04820}"/>
              </a:ext>
            </a:extLst>
          </p:cNvPr>
          <p:cNvSpPr txBox="1"/>
          <p:nvPr/>
        </p:nvSpPr>
        <p:spPr>
          <a:xfrm>
            <a:off x="2939351" y="2332980"/>
            <a:ext cx="2514601" cy="110799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200"/>
              <a:t>Contact</a:t>
            </a:r>
          </a:p>
          <a:p>
            <a:pPr marL="342900" indent="-342900" algn="l">
              <a:buFont typeface="Arial" panose="020B0604020202020204" pitchFamily="34" charset="0"/>
              <a:buChar char="•"/>
            </a:pPr>
            <a:r>
              <a:rPr lang="en-US" sz="1200"/>
              <a:t>Bank</a:t>
            </a:r>
          </a:p>
          <a:p>
            <a:pPr marL="342900" indent="-342900" algn="l">
              <a:buFont typeface="Arial" panose="020B0604020202020204" pitchFamily="34" charset="0"/>
              <a:buChar char="•"/>
            </a:pPr>
            <a:r>
              <a:rPr lang="en-US" sz="1200"/>
              <a:t>Branch</a:t>
            </a:r>
          </a:p>
          <a:p>
            <a:pPr marL="342900" indent="-342900" algn="l">
              <a:buFont typeface="Arial" panose="020B0604020202020204" pitchFamily="34" charset="0"/>
              <a:buChar char="•"/>
            </a:pPr>
            <a:r>
              <a:rPr lang="en-US" sz="1200"/>
              <a:t>Group</a:t>
            </a:r>
          </a:p>
          <a:p>
            <a:pPr marL="342900" indent="-342900" algn="l">
              <a:buFont typeface="Arial" panose="020B0604020202020204" pitchFamily="34" charset="0"/>
              <a:buChar char="•"/>
            </a:pPr>
            <a:r>
              <a:rPr lang="en-US" sz="1200"/>
              <a:t>Group Member</a:t>
            </a:r>
          </a:p>
          <a:p>
            <a:pPr marL="342900" indent="-342900" algn="l">
              <a:buFont typeface="Arial" panose="020B0604020202020204" pitchFamily="34" charset="0"/>
              <a:buChar char="•"/>
            </a:pPr>
            <a:r>
              <a:rPr lang="en-US" sz="1200"/>
              <a:t>Application/custom document</a:t>
            </a:r>
          </a:p>
        </p:txBody>
      </p:sp>
      <p:sp>
        <p:nvSpPr>
          <p:cNvPr id="23" name="TextBox 22">
            <a:extLst>
              <a:ext uri="{FF2B5EF4-FFF2-40B4-BE49-F238E27FC236}">
                <a16:creationId xmlns:a16="http://schemas.microsoft.com/office/drawing/2014/main" id="{C85F75F2-202A-4D10-AA96-9EE49D8AE8FE}"/>
              </a:ext>
            </a:extLst>
          </p:cNvPr>
          <p:cNvSpPr txBox="1"/>
          <p:nvPr/>
        </p:nvSpPr>
        <p:spPr>
          <a:xfrm>
            <a:off x="2939351" y="3715934"/>
            <a:ext cx="2514601" cy="923330"/>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200"/>
              <a:t>Financial holdings</a:t>
            </a:r>
          </a:p>
          <a:p>
            <a:pPr marL="342900" indent="-342900" algn="l">
              <a:buFont typeface="Arial" panose="020B0604020202020204" pitchFamily="34" charset="0"/>
              <a:buChar char="•"/>
            </a:pPr>
            <a:r>
              <a:rPr lang="en-US" sz="1200"/>
              <a:t>Financial holding instruments</a:t>
            </a:r>
          </a:p>
          <a:p>
            <a:pPr marL="342900" indent="-342900" algn="l">
              <a:buFont typeface="Arial" panose="020B0604020202020204" pitchFamily="34" charset="0"/>
              <a:buChar char="•"/>
            </a:pPr>
            <a:r>
              <a:rPr lang="en-US" sz="1200"/>
              <a:t>Customer financial holding</a:t>
            </a:r>
          </a:p>
          <a:p>
            <a:pPr marL="342900" indent="-342900" algn="l">
              <a:buFont typeface="Arial" panose="020B0604020202020204" pitchFamily="34" charset="0"/>
              <a:buChar char="•"/>
            </a:pPr>
            <a:r>
              <a:rPr lang="en-US" sz="1200"/>
              <a:t>Life events</a:t>
            </a:r>
          </a:p>
          <a:p>
            <a:pPr marL="342900" indent="-342900" algn="l">
              <a:buFont typeface="Arial" panose="020B0604020202020204" pitchFamily="34" charset="0"/>
              <a:buChar char="•"/>
            </a:pPr>
            <a:r>
              <a:rPr lang="en-US" sz="1200"/>
              <a:t>Group financial holdings</a:t>
            </a:r>
          </a:p>
        </p:txBody>
      </p:sp>
      <p:sp>
        <p:nvSpPr>
          <p:cNvPr id="24" name="TextBox 23">
            <a:extLst>
              <a:ext uri="{FF2B5EF4-FFF2-40B4-BE49-F238E27FC236}">
                <a16:creationId xmlns:a16="http://schemas.microsoft.com/office/drawing/2014/main" id="{D21E7C28-2C5E-433B-B97E-F19F011C5102}"/>
              </a:ext>
            </a:extLst>
          </p:cNvPr>
          <p:cNvSpPr txBox="1"/>
          <p:nvPr/>
        </p:nvSpPr>
        <p:spPr>
          <a:xfrm>
            <a:off x="2939351" y="4967216"/>
            <a:ext cx="2461104" cy="110799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200"/>
              <a:t>Loan application</a:t>
            </a:r>
          </a:p>
          <a:p>
            <a:pPr marL="342900" indent="-342900" algn="l">
              <a:buFont typeface="Arial" panose="020B0604020202020204" pitchFamily="34" charset="0"/>
              <a:buChar char="•"/>
            </a:pPr>
            <a:r>
              <a:rPr lang="en-US" sz="1200"/>
              <a:t>Loan application contact</a:t>
            </a:r>
          </a:p>
          <a:p>
            <a:pPr marL="342900" indent="-342900" algn="l">
              <a:buFont typeface="Arial" panose="020B0604020202020204" pitchFamily="34" charset="0"/>
              <a:buChar char="•"/>
            </a:pPr>
            <a:r>
              <a:rPr lang="en-US" sz="1200"/>
              <a:t>Collateral</a:t>
            </a:r>
          </a:p>
          <a:p>
            <a:pPr marL="342900" indent="-342900" algn="l">
              <a:buFont typeface="Arial" panose="020B0604020202020204" pitchFamily="34" charset="0"/>
              <a:buChar char="•"/>
            </a:pPr>
            <a:r>
              <a:rPr lang="en-US" sz="1200"/>
              <a:t>Credit check</a:t>
            </a:r>
          </a:p>
          <a:p>
            <a:pPr marL="342900" indent="-342900" algn="l">
              <a:buFont typeface="Arial" panose="020B0604020202020204" pitchFamily="34" charset="0"/>
              <a:buChar char="•"/>
            </a:pPr>
            <a:r>
              <a:rPr lang="en-US" sz="1200"/>
              <a:t>Employment</a:t>
            </a:r>
          </a:p>
          <a:p>
            <a:pPr marL="342900" indent="-342900" algn="l">
              <a:buFont typeface="Arial" panose="020B0604020202020204" pitchFamily="34" charset="0"/>
              <a:buChar char="•"/>
            </a:pPr>
            <a:r>
              <a:rPr lang="en-US" sz="1200"/>
              <a:t>KYC</a:t>
            </a:r>
          </a:p>
        </p:txBody>
      </p:sp>
      <p:sp>
        <p:nvSpPr>
          <p:cNvPr id="25" name="TextBox 24">
            <a:extLst>
              <a:ext uri="{FF2B5EF4-FFF2-40B4-BE49-F238E27FC236}">
                <a16:creationId xmlns:a16="http://schemas.microsoft.com/office/drawing/2014/main" id="{9B2ABD1C-1E4F-430D-A547-250A0ED73E86}"/>
              </a:ext>
            </a:extLst>
          </p:cNvPr>
          <p:cNvSpPr txBox="1"/>
          <p:nvPr/>
        </p:nvSpPr>
        <p:spPr>
          <a:xfrm>
            <a:off x="5741794" y="1557289"/>
            <a:ext cx="1302414" cy="369332"/>
          </a:xfrm>
          <a:prstGeom prst="rect">
            <a:avLst/>
          </a:prstGeom>
          <a:noFill/>
        </p:spPr>
        <p:txBody>
          <a:bodyPr wrap="square" lIns="0" tIns="0" rIns="0" bIns="0" rtlCol="0">
            <a:spAutoFit/>
          </a:bodyPr>
          <a:lstStyle/>
          <a:p>
            <a:pPr algn="l"/>
            <a:r>
              <a:rPr lang="en-US" sz="1200" b="1"/>
              <a:t>Unified customer profile</a:t>
            </a:r>
          </a:p>
        </p:txBody>
      </p:sp>
      <p:sp>
        <p:nvSpPr>
          <p:cNvPr id="26" name="TextBox 25">
            <a:extLst>
              <a:ext uri="{FF2B5EF4-FFF2-40B4-BE49-F238E27FC236}">
                <a16:creationId xmlns:a16="http://schemas.microsoft.com/office/drawing/2014/main" id="{354F2EDC-9AEF-42F1-9217-1152602E81F5}"/>
              </a:ext>
            </a:extLst>
          </p:cNvPr>
          <p:cNvSpPr txBox="1"/>
          <p:nvPr/>
        </p:nvSpPr>
        <p:spPr>
          <a:xfrm>
            <a:off x="7280247" y="1557289"/>
            <a:ext cx="1206498" cy="369332"/>
          </a:xfrm>
          <a:prstGeom prst="rect">
            <a:avLst/>
          </a:prstGeom>
          <a:noFill/>
        </p:spPr>
        <p:txBody>
          <a:bodyPr wrap="square" lIns="0" tIns="0" rIns="0" bIns="0" rtlCol="0">
            <a:spAutoFit/>
          </a:bodyPr>
          <a:lstStyle/>
          <a:p>
            <a:pPr algn="l"/>
            <a:r>
              <a:rPr lang="en-US" sz="1200" b="1"/>
              <a:t>Customer onboarding</a:t>
            </a:r>
          </a:p>
        </p:txBody>
      </p:sp>
      <p:sp>
        <p:nvSpPr>
          <p:cNvPr id="27" name="TextBox 26">
            <a:extLst>
              <a:ext uri="{FF2B5EF4-FFF2-40B4-BE49-F238E27FC236}">
                <a16:creationId xmlns:a16="http://schemas.microsoft.com/office/drawing/2014/main" id="{25B6958D-2726-44D5-805E-94C3E87F0F3E}"/>
              </a:ext>
            </a:extLst>
          </p:cNvPr>
          <p:cNvSpPr txBox="1"/>
          <p:nvPr/>
        </p:nvSpPr>
        <p:spPr>
          <a:xfrm>
            <a:off x="8768647" y="1557289"/>
            <a:ext cx="1423196" cy="369332"/>
          </a:xfrm>
          <a:prstGeom prst="rect">
            <a:avLst/>
          </a:prstGeom>
          <a:noFill/>
        </p:spPr>
        <p:txBody>
          <a:bodyPr wrap="square" lIns="0" tIns="0" rIns="0" bIns="0" rtlCol="0">
            <a:spAutoFit/>
          </a:bodyPr>
          <a:lstStyle/>
          <a:p>
            <a:pPr algn="l"/>
            <a:r>
              <a:rPr lang="en-US" sz="1200" b="1"/>
              <a:t>Collaboration manager</a:t>
            </a:r>
          </a:p>
        </p:txBody>
      </p:sp>
      <p:cxnSp>
        <p:nvCxnSpPr>
          <p:cNvPr id="29" name="Straight Connector 28">
            <a:extLst>
              <a:ext uri="{FF2B5EF4-FFF2-40B4-BE49-F238E27FC236}">
                <a16:creationId xmlns:a16="http://schemas.microsoft.com/office/drawing/2014/main" id="{1DCB53BF-FA05-40B7-96A5-FBE9D833BBEB}"/>
              </a:ext>
            </a:extLst>
          </p:cNvPr>
          <p:cNvCxnSpPr>
            <a:cxnSpLocks/>
          </p:cNvCxnSpPr>
          <p:nvPr/>
        </p:nvCxnSpPr>
        <p:spPr>
          <a:xfrm>
            <a:off x="5578991" y="1945536"/>
            <a:ext cx="14652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AA13-C521-4DAA-AD9F-8BF6FEFB94F0}"/>
              </a:ext>
            </a:extLst>
          </p:cNvPr>
          <p:cNvCxnSpPr>
            <a:cxnSpLocks/>
          </p:cNvCxnSpPr>
          <p:nvPr/>
        </p:nvCxnSpPr>
        <p:spPr>
          <a:xfrm>
            <a:off x="8726627" y="1945536"/>
            <a:ext cx="14652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906E939-076E-41D6-86BC-9DC1372D1330}"/>
              </a:ext>
            </a:extLst>
          </p:cNvPr>
          <p:cNvCxnSpPr>
            <a:cxnSpLocks/>
          </p:cNvCxnSpPr>
          <p:nvPr/>
        </p:nvCxnSpPr>
        <p:spPr>
          <a:xfrm>
            <a:off x="10300446" y="1945536"/>
            <a:ext cx="14652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0D3E620-6381-45BB-B8AC-B9EE72A0E6C2}"/>
              </a:ext>
            </a:extLst>
          </p:cNvPr>
          <p:cNvSpPr txBox="1"/>
          <p:nvPr/>
        </p:nvSpPr>
        <p:spPr>
          <a:xfrm>
            <a:off x="6874153" y="1172003"/>
            <a:ext cx="3225185" cy="307777"/>
          </a:xfrm>
          <a:prstGeom prst="rect">
            <a:avLst/>
          </a:prstGeom>
          <a:noFill/>
        </p:spPr>
        <p:txBody>
          <a:bodyPr wrap="square">
            <a:spAutoFit/>
          </a:bodyPr>
          <a:lstStyle/>
          <a:p>
            <a:pPr algn="ctr"/>
            <a:r>
              <a:rPr lang="en-US" sz="1400"/>
              <a:t>Solutions using the layer</a:t>
            </a:r>
          </a:p>
        </p:txBody>
      </p:sp>
      <p:grpSp>
        <p:nvGrpSpPr>
          <p:cNvPr id="13" name="Group 12">
            <a:extLst>
              <a:ext uri="{FF2B5EF4-FFF2-40B4-BE49-F238E27FC236}">
                <a16:creationId xmlns:a16="http://schemas.microsoft.com/office/drawing/2014/main" id="{70A30CE8-A8AB-45A2-B852-CB217E15D7BD}"/>
              </a:ext>
            </a:extLst>
          </p:cNvPr>
          <p:cNvGrpSpPr/>
          <p:nvPr/>
        </p:nvGrpSpPr>
        <p:grpSpPr>
          <a:xfrm>
            <a:off x="6129799" y="2574924"/>
            <a:ext cx="381000" cy="381000"/>
            <a:chOff x="7702944" y="2574924"/>
            <a:chExt cx="381000" cy="381000"/>
          </a:xfrm>
        </p:grpSpPr>
        <p:pic>
          <p:nvPicPr>
            <p:cNvPr id="34" name="Graphic 33" descr="Checkmark with solid fill">
              <a:extLst>
                <a:ext uri="{FF2B5EF4-FFF2-40B4-BE49-F238E27FC236}">
                  <a16:creationId xmlns:a16="http://schemas.microsoft.com/office/drawing/2014/main" id="{439FDF4B-53B1-4F74-95D9-64375235DD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11" name="Oval 10">
              <a:extLst>
                <a:ext uri="{FF2B5EF4-FFF2-40B4-BE49-F238E27FC236}">
                  <a16:creationId xmlns:a16="http://schemas.microsoft.com/office/drawing/2014/main" id="{E6589FE3-E476-4935-A99C-DB01983FA39C}"/>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B7F5CA7D-46B8-4F4A-8F82-EFBB42DD0D77}"/>
              </a:ext>
            </a:extLst>
          </p:cNvPr>
          <p:cNvGrpSpPr/>
          <p:nvPr/>
        </p:nvGrpSpPr>
        <p:grpSpPr>
          <a:xfrm>
            <a:off x="7723516" y="2574924"/>
            <a:ext cx="381000" cy="381000"/>
            <a:chOff x="7702944" y="2574924"/>
            <a:chExt cx="381000" cy="381000"/>
          </a:xfrm>
        </p:grpSpPr>
        <p:pic>
          <p:nvPicPr>
            <p:cNvPr id="39" name="Graphic 38" descr="Checkmark with solid fill">
              <a:extLst>
                <a:ext uri="{FF2B5EF4-FFF2-40B4-BE49-F238E27FC236}">
                  <a16:creationId xmlns:a16="http://schemas.microsoft.com/office/drawing/2014/main" id="{1998314F-A2D6-4959-BBC1-9BE3486F17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40" name="Oval 39">
              <a:extLst>
                <a:ext uri="{FF2B5EF4-FFF2-40B4-BE49-F238E27FC236}">
                  <a16:creationId xmlns:a16="http://schemas.microsoft.com/office/drawing/2014/main" id="{E0C841EE-DF63-49F2-B9DD-85E81D4475C0}"/>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pic>
        <p:nvPicPr>
          <p:cNvPr id="42" name="Graphic 41" descr="Badge Unfollow outline">
            <a:extLst>
              <a:ext uri="{FF2B5EF4-FFF2-40B4-BE49-F238E27FC236}">
                <a16:creationId xmlns:a16="http://schemas.microsoft.com/office/drawing/2014/main" id="{16EE509E-A8A9-4728-B213-25BADF05FC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7670337" y="3836992"/>
            <a:ext cx="487358" cy="487358"/>
          </a:xfrm>
          <a:prstGeom prst="rect">
            <a:avLst/>
          </a:prstGeom>
        </p:spPr>
      </p:pic>
      <p:grpSp>
        <p:nvGrpSpPr>
          <p:cNvPr id="43" name="Group 42">
            <a:extLst>
              <a:ext uri="{FF2B5EF4-FFF2-40B4-BE49-F238E27FC236}">
                <a16:creationId xmlns:a16="http://schemas.microsoft.com/office/drawing/2014/main" id="{19EE29A8-8B02-4117-A16F-B722AECEBF96}"/>
              </a:ext>
            </a:extLst>
          </p:cNvPr>
          <p:cNvGrpSpPr/>
          <p:nvPr/>
        </p:nvGrpSpPr>
        <p:grpSpPr>
          <a:xfrm>
            <a:off x="6129799" y="3890171"/>
            <a:ext cx="381000" cy="381000"/>
            <a:chOff x="7702944" y="2574924"/>
            <a:chExt cx="381000" cy="381000"/>
          </a:xfrm>
        </p:grpSpPr>
        <p:pic>
          <p:nvPicPr>
            <p:cNvPr id="44" name="Graphic 43" descr="Checkmark with solid fill">
              <a:extLst>
                <a:ext uri="{FF2B5EF4-FFF2-40B4-BE49-F238E27FC236}">
                  <a16:creationId xmlns:a16="http://schemas.microsoft.com/office/drawing/2014/main" id="{B82F0876-C7F2-4704-BA6F-ED409261AB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45" name="Oval 44">
              <a:extLst>
                <a:ext uri="{FF2B5EF4-FFF2-40B4-BE49-F238E27FC236}">
                  <a16:creationId xmlns:a16="http://schemas.microsoft.com/office/drawing/2014/main" id="{BC30F04A-5BFD-43BB-983D-741F63A0A35F}"/>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00C3231E-404C-45A4-9DC2-38F7C32F6353}"/>
              </a:ext>
            </a:extLst>
          </p:cNvPr>
          <p:cNvGrpSpPr/>
          <p:nvPr/>
        </p:nvGrpSpPr>
        <p:grpSpPr>
          <a:xfrm>
            <a:off x="9330388" y="2574924"/>
            <a:ext cx="381000" cy="381000"/>
            <a:chOff x="7702944" y="2574924"/>
            <a:chExt cx="381000" cy="381000"/>
          </a:xfrm>
        </p:grpSpPr>
        <p:pic>
          <p:nvPicPr>
            <p:cNvPr id="47" name="Graphic 46" descr="Checkmark with solid fill">
              <a:extLst>
                <a:ext uri="{FF2B5EF4-FFF2-40B4-BE49-F238E27FC236}">
                  <a16:creationId xmlns:a16="http://schemas.microsoft.com/office/drawing/2014/main" id="{20F2B7D1-9C21-4D47-9AF2-84ED8C9C17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48" name="Oval 47">
              <a:extLst>
                <a:ext uri="{FF2B5EF4-FFF2-40B4-BE49-F238E27FC236}">
                  <a16:creationId xmlns:a16="http://schemas.microsoft.com/office/drawing/2014/main" id="{CAA611EF-F73E-4BCB-B36A-DC33A38645BD}"/>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pic>
        <p:nvPicPr>
          <p:cNvPr id="49" name="Graphic 48" descr="Badge Unfollow outline">
            <a:extLst>
              <a:ext uri="{FF2B5EF4-FFF2-40B4-BE49-F238E27FC236}">
                <a16:creationId xmlns:a16="http://schemas.microsoft.com/office/drawing/2014/main" id="{64C2337D-DA28-49CF-9801-139D23F67F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9277209" y="3836992"/>
            <a:ext cx="487358" cy="487358"/>
          </a:xfrm>
          <a:prstGeom prst="rect">
            <a:avLst/>
          </a:prstGeom>
        </p:spPr>
      </p:pic>
      <p:pic>
        <p:nvPicPr>
          <p:cNvPr id="50" name="Graphic 49" descr="Badge Unfollow outline">
            <a:extLst>
              <a:ext uri="{FF2B5EF4-FFF2-40B4-BE49-F238E27FC236}">
                <a16:creationId xmlns:a16="http://schemas.microsoft.com/office/drawing/2014/main" id="{0BCFBFEC-115F-4AFF-93CA-18BA581EC87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076620" y="5237173"/>
            <a:ext cx="487358" cy="487358"/>
          </a:xfrm>
          <a:prstGeom prst="rect">
            <a:avLst/>
          </a:prstGeom>
        </p:spPr>
      </p:pic>
      <p:grpSp>
        <p:nvGrpSpPr>
          <p:cNvPr id="51" name="Group 50">
            <a:extLst>
              <a:ext uri="{FF2B5EF4-FFF2-40B4-BE49-F238E27FC236}">
                <a16:creationId xmlns:a16="http://schemas.microsoft.com/office/drawing/2014/main" id="{6D95DAAB-ACBB-4C15-A2A3-AE42E0208E18}"/>
              </a:ext>
            </a:extLst>
          </p:cNvPr>
          <p:cNvGrpSpPr/>
          <p:nvPr/>
        </p:nvGrpSpPr>
        <p:grpSpPr>
          <a:xfrm>
            <a:off x="7723516" y="5290352"/>
            <a:ext cx="381000" cy="381000"/>
            <a:chOff x="7702944" y="2574924"/>
            <a:chExt cx="381000" cy="381000"/>
          </a:xfrm>
        </p:grpSpPr>
        <p:pic>
          <p:nvPicPr>
            <p:cNvPr id="52" name="Graphic 51" descr="Checkmark with solid fill">
              <a:extLst>
                <a:ext uri="{FF2B5EF4-FFF2-40B4-BE49-F238E27FC236}">
                  <a16:creationId xmlns:a16="http://schemas.microsoft.com/office/drawing/2014/main" id="{A20F8FC3-C2AE-47EF-8BFE-994233E367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53" name="Oval 52">
              <a:extLst>
                <a:ext uri="{FF2B5EF4-FFF2-40B4-BE49-F238E27FC236}">
                  <a16:creationId xmlns:a16="http://schemas.microsoft.com/office/drawing/2014/main" id="{15243C4D-E5B5-40BF-9730-872E733B58EC}"/>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FD57F427-DA68-49C3-8240-AC5C0BF59D8C}"/>
              </a:ext>
            </a:extLst>
          </p:cNvPr>
          <p:cNvGrpSpPr/>
          <p:nvPr/>
        </p:nvGrpSpPr>
        <p:grpSpPr>
          <a:xfrm>
            <a:off x="9330388" y="5290352"/>
            <a:ext cx="381000" cy="381000"/>
            <a:chOff x="7702944" y="2574924"/>
            <a:chExt cx="381000" cy="381000"/>
          </a:xfrm>
        </p:grpSpPr>
        <p:pic>
          <p:nvPicPr>
            <p:cNvPr id="55" name="Graphic 54" descr="Checkmark with solid fill">
              <a:extLst>
                <a:ext uri="{FF2B5EF4-FFF2-40B4-BE49-F238E27FC236}">
                  <a16:creationId xmlns:a16="http://schemas.microsoft.com/office/drawing/2014/main" id="{D4CE2629-885B-404D-A40A-A47CF71852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56" name="Oval 55">
              <a:extLst>
                <a:ext uri="{FF2B5EF4-FFF2-40B4-BE49-F238E27FC236}">
                  <a16:creationId xmlns:a16="http://schemas.microsoft.com/office/drawing/2014/main" id="{845A294B-4C2E-4A55-AE12-3609CC54FEDD}"/>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cxnSp>
        <p:nvCxnSpPr>
          <p:cNvPr id="58" name="Straight Connector 57">
            <a:extLst>
              <a:ext uri="{FF2B5EF4-FFF2-40B4-BE49-F238E27FC236}">
                <a16:creationId xmlns:a16="http://schemas.microsoft.com/office/drawing/2014/main" id="{DEFA7C92-74C1-4B77-8EDE-8654D7CE02A8}"/>
              </a:ext>
            </a:extLst>
          </p:cNvPr>
          <p:cNvCxnSpPr>
            <a:cxnSpLocks/>
          </p:cNvCxnSpPr>
          <p:nvPr/>
        </p:nvCxnSpPr>
        <p:spPr>
          <a:xfrm>
            <a:off x="7152809" y="1945536"/>
            <a:ext cx="146521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BCC4775-F8C1-4BCB-AA94-1AE8DA331166}"/>
              </a:ext>
            </a:extLst>
          </p:cNvPr>
          <p:cNvSpPr txBox="1"/>
          <p:nvPr/>
        </p:nvSpPr>
        <p:spPr>
          <a:xfrm>
            <a:off x="10342466" y="1557289"/>
            <a:ext cx="1423196" cy="369332"/>
          </a:xfrm>
          <a:prstGeom prst="rect">
            <a:avLst/>
          </a:prstGeom>
          <a:noFill/>
        </p:spPr>
        <p:txBody>
          <a:bodyPr wrap="square" lIns="0" tIns="0" rIns="0" bIns="0" rtlCol="0">
            <a:spAutoFit/>
          </a:bodyPr>
          <a:lstStyle/>
          <a:p>
            <a:pPr algn="l"/>
            <a:r>
              <a:rPr lang="en-US" sz="1200" b="1"/>
              <a:t>Banking customer engagement</a:t>
            </a:r>
          </a:p>
        </p:txBody>
      </p:sp>
      <p:grpSp>
        <p:nvGrpSpPr>
          <p:cNvPr id="63" name="Group 62">
            <a:extLst>
              <a:ext uri="{FF2B5EF4-FFF2-40B4-BE49-F238E27FC236}">
                <a16:creationId xmlns:a16="http://schemas.microsoft.com/office/drawing/2014/main" id="{B652D5D3-C3A3-4B51-B812-C258509ACFF0}"/>
              </a:ext>
            </a:extLst>
          </p:cNvPr>
          <p:cNvGrpSpPr/>
          <p:nvPr/>
        </p:nvGrpSpPr>
        <p:grpSpPr>
          <a:xfrm>
            <a:off x="10907593" y="2574924"/>
            <a:ext cx="381000" cy="381000"/>
            <a:chOff x="7702944" y="2574924"/>
            <a:chExt cx="381000" cy="381000"/>
          </a:xfrm>
        </p:grpSpPr>
        <p:pic>
          <p:nvPicPr>
            <p:cNvPr id="64" name="Graphic 63" descr="Checkmark with solid fill">
              <a:extLst>
                <a:ext uri="{FF2B5EF4-FFF2-40B4-BE49-F238E27FC236}">
                  <a16:creationId xmlns:a16="http://schemas.microsoft.com/office/drawing/2014/main" id="{6EF6C211-CF9C-4DE3-80F0-AC8E3AFE7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65" name="Oval 64">
              <a:extLst>
                <a:ext uri="{FF2B5EF4-FFF2-40B4-BE49-F238E27FC236}">
                  <a16:creationId xmlns:a16="http://schemas.microsoft.com/office/drawing/2014/main" id="{2759F33C-4614-4B66-841D-DD22F4DCD1F8}"/>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C7EDA161-EA8F-4E89-BBF1-FE1B70009C3A}"/>
              </a:ext>
            </a:extLst>
          </p:cNvPr>
          <p:cNvGrpSpPr/>
          <p:nvPr/>
        </p:nvGrpSpPr>
        <p:grpSpPr>
          <a:xfrm>
            <a:off x="10921892" y="3890171"/>
            <a:ext cx="381000" cy="381000"/>
            <a:chOff x="7702944" y="2574924"/>
            <a:chExt cx="381000" cy="381000"/>
          </a:xfrm>
        </p:grpSpPr>
        <p:pic>
          <p:nvPicPr>
            <p:cNvPr id="71" name="Graphic 70" descr="Checkmark with solid fill">
              <a:extLst>
                <a:ext uri="{FF2B5EF4-FFF2-40B4-BE49-F238E27FC236}">
                  <a16:creationId xmlns:a16="http://schemas.microsoft.com/office/drawing/2014/main" id="{4CE3455D-66B9-4C60-B193-E3BCBD828A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8419" y="2650399"/>
              <a:ext cx="230050" cy="230050"/>
            </a:xfrm>
            <a:prstGeom prst="rect">
              <a:avLst/>
            </a:prstGeom>
          </p:spPr>
        </p:pic>
        <p:sp>
          <p:nvSpPr>
            <p:cNvPr id="72" name="Oval 71">
              <a:extLst>
                <a:ext uri="{FF2B5EF4-FFF2-40B4-BE49-F238E27FC236}">
                  <a16:creationId xmlns:a16="http://schemas.microsoft.com/office/drawing/2014/main" id="{B2114FDE-45B7-44A9-B21D-DC7AFB317153}"/>
                </a:ext>
              </a:extLst>
            </p:cNvPr>
            <p:cNvSpPr/>
            <p:nvPr/>
          </p:nvSpPr>
          <p:spPr bwMode="auto">
            <a:xfrm>
              <a:off x="7702944" y="2574924"/>
              <a:ext cx="381000" cy="381000"/>
            </a:xfrm>
            <a:prstGeom prst="ellipse">
              <a:avLst/>
            </a:prstGeom>
            <a:noFill/>
            <a:ln w="31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100">
                <a:solidFill>
                  <a:schemeClr val="tx1"/>
                </a:solidFill>
                <a:ea typeface="Segoe UI" pitchFamily="34" charset="0"/>
                <a:cs typeface="Segoe UI" pitchFamily="34" charset="0"/>
              </a:endParaRPr>
            </a:p>
          </p:txBody>
        </p:sp>
      </p:grpSp>
      <p:pic>
        <p:nvPicPr>
          <p:cNvPr id="73" name="Graphic 72" descr="Badge Unfollow outline">
            <a:extLst>
              <a:ext uri="{FF2B5EF4-FFF2-40B4-BE49-F238E27FC236}">
                <a16:creationId xmlns:a16="http://schemas.microsoft.com/office/drawing/2014/main" id="{D06E3ABE-FEC3-462D-B51F-9342EB10682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0868713" y="5237173"/>
            <a:ext cx="487358" cy="487358"/>
          </a:xfrm>
          <a:prstGeom prst="rect">
            <a:avLst/>
          </a:prstGeom>
        </p:spPr>
      </p:pic>
    </p:spTree>
    <p:extLst>
      <p:ext uri="{BB962C8B-B14F-4D97-AF65-F5344CB8AC3E}">
        <p14:creationId xmlns:p14="http://schemas.microsoft.com/office/powerpoint/2010/main" val="38820152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39" y="2930402"/>
            <a:ext cx="9628179" cy="498598"/>
          </a:xfrm>
        </p:spPr>
        <p:txBody>
          <a:bodyPr/>
          <a:lstStyle/>
          <a:p>
            <a:r>
              <a:rPr lang="en-US">
                <a:solidFill>
                  <a:schemeClr val="accent3"/>
                </a:solidFill>
                <a:cs typeface="Segoe UI"/>
              </a:rPr>
              <a:t> Data Model in </a:t>
            </a:r>
            <a:r>
              <a:rPr lang="en-US">
                <a:solidFill>
                  <a:schemeClr val="accent3"/>
                </a:solidFill>
                <a:ea typeface="+mj-lt"/>
                <a:cs typeface="Segoe UI"/>
              </a:rPr>
              <a:t>Cloud for </a:t>
            </a:r>
            <a:r>
              <a:rPr lang="en-US">
                <a:solidFill>
                  <a:schemeClr val="accent3"/>
                </a:solidFill>
                <a:ea typeface="+mj-lt"/>
                <a:cs typeface="+mj-lt"/>
              </a:rPr>
              <a:t>Financial Services</a:t>
            </a:r>
            <a:endParaRPr lang="en-US" dirty="0">
              <a:solidFill>
                <a:schemeClr val="accent3"/>
              </a:solidFill>
              <a:cs typeface="Segoe UI"/>
            </a:endParaRPr>
          </a:p>
        </p:txBody>
      </p:sp>
    </p:spTree>
    <p:extLst>
      <p:ext uri="{BB962C8B-B14F-4D97-AF65-F5344CB8AC3E}">
        <p14:creationId xmlns:p14="http://schemas.microsoft.com/office/powerpoint/2010/main" val="354983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2613CBE-ADC7-4C71-86B4-C3609C3F507C}"/>
              </a:ext>
            </a:extLst>
          </p:cNvPr>
          <p:cNvSpPr/>
          <p:nvPr/>
        </p:nvSpPr>
        <p:spPr bwMode="auto">
          <a:xfrm>
            <a:off x="5029773" y="4555935"/>
            <a:ext cx="2136625" cy="39199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69" name="Rectangle 68">
            <a:extLst>
              <a:ext uri="{FF2B5EF4-FFF2-40B4-BE49-F238E27FC236}">
                <a16:creationId xmlns:a16="http://schemas.microsoft.com/office/drawing/2014/main" id="{BB00ED15-917C-4483-8416-D490F7A5D181}"/>
              </a:ext>
            </a:extLst>
          </p:cNvPr>
          <p:cNvSpPr/>
          <p:nvPr/>
        </p:nvSpPr>
        <p:spPr bwMode="auto">
          <a:xfrm>
            <a:off x="9688085" y="1658815"/>
            <a:ext cx="2106428" cy="1022927"/>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cxnSp>
        <p:nvCxnSpPr>
          <p:cNvPr id="6" name="Straight Arrow Connector 5">
            <a:extLst>
              <a:ext uri="{FF2B5EF4-FFF2-40B4-BE49-F238E27FC236}">
                <a16:creationId xmlns:a16="http://schemas.microsoft.com/office/drawing/2014/main" id="{A52F89F7-B2AF-4750-801D-244227923C02}"/>
              </a:ext>
            </a:extLst>
          </p:cNvPr>
          <p:cNvCxnSpPr>
            <a:cxnSpLocks/>
          </p:cNvCxnSpPr>
          <p:nvPr/>
        </p:nvCxnSpPr>
        <p:spPr>
          <a:xfrm flipV="1">
            <a:off x="6524406" y="4943205"/>
            <a:ext cx="0" cy="27777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1">
            <a:extLst>
              <a:ext uri="{FF2B5EF4-FFF2-40B4-BE49-F238E27FC236}">
                <a16:creationId xmlns:a16="http://schemas.microsoft.com/office/drawing/2014/main" id="{5C061684-862A-44BD-BFE1-0AA82A781789}"/>
              </a:ext>
            </a:extLst>
          </p:cNvPr>
          <p:cNvSpPr>
            <a:spLocks noGrp="1"/>
          </p:cNvSpPr>
          <p:nvPr>
            <p:ph type="ftr" sz="quarter" idx="3"/>
          </p:nvPr>
        </p:nvSpPr>
        <p:spPr>
          <a:xfrm>
            <a:off x="361840" y="6560266"/>
            <a:ext cx="11586711" cy="118296"/>
          </a:xfrm>
        </p:spPr>
        <p:txBody>
          <a:bodyPr/>
          <a:lstStyle/>
          <a:p>
            <a:pPr defTabSz="914396"/>
            <a:r>
              <a:rPr lang="en-US">
                <a:solidFill>
                  <a:srgbClr val="FFFFFF">
                    <a:lumMod val="65000"/>
                  </a:srgbClr>
                </a:solidFill>
                <a:latin typeface="Segoe UI"/>
              </a:rPr>
              <a:t>© Microsoft Corporation                                                                                  								</a:t>
            </a:r>
          </a:p>
        </p:txBody>
      </p:sp>
      <p:sp>
        <p:nvSpPr>
          <p:cNvPr id="47" name="TextBox 46">
            <a:extLst>
              <a:ext uri="{FF2B5EF4-FFF2-40B4-BE49-F238E27FC236}">
                <a16:creationId xmlns:a16="http://schemas.microsoft.com/office/drawing/2014/main" id="{B4F96AC3-0504-4C66-93D6-6BB59B38728F}"/>
              </a:ext>
            </a:extLst>
          </p:cNvPr>
          <p:cNvSpPr txBox="1"/>
          <p:nvPr/>
        </p:nvSpPr>
        <p:spPr>
          <a:xfrm>
            <a:off x="5451190" y="4508257"/>
            <a:ext cx="1619935"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Retail Banking Core Data Model</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48" name="Rectangle 47">
            <a:extLst>
              <a:ext uri="{FF2B5EF4-FFF2-40B4-BE49-F238E27FC236}">
                <a16:creationId xmlns:a16="http://schemas.microsoft.com/office/drawing/2014/main" id="{CE41A373-5E9D-459F-918C-339ADF8FE711}"/>
              </a:ext>
            </a:extLst>
          </p:cNvPr>
          <p:cNvSpPr/>
          <p:nvPr/>
        </p:nvSpPr>
        <p:spPr bwMode="auto">
          <a:xfrm>
            <a:off x="5579313" y="5634041"/>
            <a:ext cx="1957922"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D5877362-B9EB-4926-9A5A-ADC6D551FED5}"/>
              </a:ext>
            </a:extLst>
          </p:cNvPr>
          <p:cNvGrpSpPr/>
          <p:nvPr/>
        </p:nvGrpSpPr>
        <p:grpSpPr>
          <a:xfrm>
            <a:off x="5766026" y="5716551"/>
            <a:ext cx="217378" cy="203927"/>
            <a:chOff x="4668269" y="6137180"/>
            <a:chExt cx="207447" cy="194608"/>
          </a:xfrm>
        </p:grpSpPr>
        <p:sp>
          <p:nvSpPr>
            <p:cNvPr id="52" name="Rectangle 51">
              <a:extLst>
                <a:ext uri="{FF2B5EF4-FFF2-40B4-BE49-F238E27FC236}">
                  <a16:creationId xmlns:a16="http://schemas.microsoft.com/office/drawing/2014/main" id="{5C0DE2BB-4380-4F56-96AD-E45CB09DCB02}"/>
                </a:ext>
              </a:extLst>
            </p:cNvPr>
            <p:cNvSpPr/>
            <p:nvPr/>
          </p:nvSpPr>
          <p:spPr bwMode="auto">
            <a:xfrm>
              <a:off x="4668269" y="6153293"/>
              <a:ext cx="207447" cy="1784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3" name="Calendar" title="Icon of a calendar">
              <a:extLst>
                <a:ext uri="{FF2B5EF4-FFF2-40B4-BE49-F238E27FC236}">
                  <a16:creationId xmlns:a16="http://schemas.microsoft.com/office/drawing/2014/main" id="{7C0E9C4D-26A6-4895-8FED-9CF6E8AEA0F1}"/>
                </a:ext>
              </a:extLst>
            </p:cNvPr>
            <p:cNvSpPr>
              <a:spLocks noChangeAspect="1" noEditPoints="1"/>
            </p:cNvSpPr>
            <p:nvPr/>
          </p:nvSpPr>
          <p:spPr bwMode="auto">
            <a:xfrm>
              <a:off x="4670443" y="6137180"/>
              <a:ext cx="203098" cy="1946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accent6">
                  <a:lumMod val="50000"/>
                </a:schemeClr>
              </a:solidFill>
              <a:prstDash val="solid"/>
              <a:miter lim="800000"/>
              <a:headEnd/>
              <a:tailEnd/>
            </a:ln>
            <a:effectLst>
              <a:outerShdw blurRad="762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grpSp>
      <p:sp>
        <p:nvSpPr>
          <p:cNvPr id="57" name="TextBox 56">
            <a:extLst>
              <a:ext uri="{FF2B5EF4-FFF2-40B4-BE49-F238E27FC236}">
                <a16:creationId xmlns:a16="http://schemas.microsoft.com/office/drawing/2014/main" id="{8FB2F589-0C5A-4BB8-9FBB-B5D3BFE758B1}"/>
              </a:ext>
            </a:extLst>
          </p:cNvPr>
          <p:cNvSpPr txBox="1"/>
          <p:nvPr/>
        </p:nvSpPr>
        <p:spPr>
          <a:xfrm>
            <a:off x="6082109" y="5749289"/>
            <a:ext cx="1385947" cy="138499"/>
          </a:xfrm>
          <a:prstGeom prst="rect">
            <a:avLst/>
          </a:prstGeom>
          <a:noFill/>
        </p:spPr>
        <p:txBody>
          <a:bodyPr wrap="square" lIns="0" tIns="0" rIns="0" bIns="0" rtlCol="0" anchor="ctr">
            <a:spAutoFit/>
          </a:bodyPr>
          <a:lstStyle/>
          <a:p>
            <a:pPr defTabSz="914396"/>
            <a:r>
              <a:rPr lang="en-US" sz="900">
                <a:solidFill>
                  <a:srgbClr val="000000"/>
                </a:solidFill>
                <a:latin typeface="Segoe UI"/>
              </a:rPr>
              <a:t>Bank Schema 2 FSI CDM</a:t>
            </a:r>
            <a:endParaRPr lang="en-US" sz="900" b="1">
              <a:solidFill>
                <a:srgbClr val="000000"/>
              </a:solidFill>
              <a:latin typeface="Segoe UI"/>
            </a:endParaRPr>
          </a:p>
        </p:txBody>
      </p:sp>
      <p:sp>
        <p:nvSpPr>
          <p:cNvPr id="124" name="Rectangle 123">
            <a:extLst>
              <a:ext uri="{FF2B5EF4-FFF2-40B4-BE49-F238E27FC236}">
                <a16:creationId xmlns:a16="http://schemas.microsoft.com/office/drawing/2014/main" id="{8CFBBC41-5A68-4A73-A8A3-1706D89E3422}"/>
              </a:ext>
            </a:extLst>
          </p:cNvPr>
          <p:cNvSpPr/>
          <p:nvPr/>
        </p:nvSpPr>
        <p:spPr bwMode="auto">
          <a:xfrm>
            <a:off x="5029934" y="3915199"/>
            <a:ext cx="2154998" cy="38449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25" name="TextBox 124">
            <a:extLst>
              <a:ext uri="{FF2B5EF4-FFF2-40B4-BE49-F238E27FC236}">
                <a16:creationId xmlns:a16="http://schemas.microsoft.com/office/drawing/2014/main" id="{F1A49CF6-E4F6-44EB-B789-2D53BBD462E2}"/>
              </a:ext>
            </a:extLst>
          </p:cNvPr>
          <p:cNvSpPr txBox="1"/>
          <p:nvPr/>
        </p:nvSpPr>
        <p:spPr>
          <a:xfrm>
            <a:off x="5852871" y="4049204"/>
            <a:ext cx="728254" cy="138499"/>
          </a:xfrm>
          <a:prstGeom prst="rect">
            <a:avLst/>
          </a:prstGeom>
          <a:noFill/>
        </p:spPr>
        <p:txBody>
          <a:bodyPr wrap="square" lIns="0" tIns="0" rIns="0" bIns="0" rtlCol="0">
            <a:spAutoFit/>
          </a:bodyPr>
          <a:lstStyle/>
          <a:p>
            <a:pPr defTabSz="914396"/>
            <a:r>
              <a:rPr lang="en-US" sz="900">
                <a:solidFill>
                  <a:srgbClr val="000000"/>
                </a:solidFill>
                <a:latin typeface="Segoe UI"/>
              </a:rPr>
              <a:t>FSI CI Entities </a:t>
            </a:r>
          </a:p>
        </p:txBody>
      </p:sp>
      <p:cxnSp>
        <p:nvCxnSpPr>
          <p:cNvPr id="129" name="Straight Arrow Connector 128">
            <a:extLst>
              <a:ext uri="{FF2B5EF4-FFF2-40B4-BE49-F238E27FC236}">
                <a16:creationId xmlns:a16="http://schemas.microsoft.com/office/drawing/2014/main" id="{A8BE3234-AA41-47D9-81E0-671206EEF672}"/>
              </a:ext>
            </a:extLst>
          </p:cNvPr>
          <p:cNvCxnSpPr>
            <a:cxnSpLocks/>
          </p:cNvCxnSpPr>
          <p:nvPr/>
        </p:nvCxnSpPr>
        <p:spPr>
          <a:xfrm flipV="1">
            <a:off x="6196929" y="3678505"/>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650E0498-A286-4B25-A2BD-528C1AB7D4DC}"/>
              </a:ext>
            </a:extLst>
          </p:cNvPr>
          <p:cNvSpPr/>
          <p:nvPr/>
        </p:nvSpPr>
        <p:spPr bwMode="auto">
          <a:xfrm>
            <a:off x="5252718" y="6165544"/>
            <a:ext cx="6538793"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25A7848F-8444-45ED-831D-BEA3CE5AAF8C}"/>
              </a:ext>
            </a:extLst>
          </p:cNvPr>
          <p:cNvSpPr txBox="1"/>
          <p:nvPr/>
        </p:nvSpPr>
        <p:spPr>
          <a:xfrm>
            <a:off x="7468056" y="6258909"/>
            <a:ext cx="1385947" cy="261610"/>
          </a:xfrm>
          <a:prstGeom prst="rect">
            <a:avLst/>
          </a:prstGeom>
          <a:noFill/>
        </p:spPr>
        <p:txBody>
          <a:bodyPr wrap="square" lIns="0" tIns="0" rIns="0" bIns="0" rtlCol="0" anchor="ctr">
            <a:spAutoFit/>
          </a:bodyPr>
          <a:lstStyle/>
          <a:p>
            <a:pPr algn="ctr" defTabSz="914396"/>
            <a:r>
              <a:rPr lang="en-US" sz="900">
                <a:solidFill>
                  <a:srgbClr val="000000"/>
                </a:solidFill>
                <a:latin typeface="Segoe UI"/>
              </a:rPr>
              <a:t>Banking Core Compute</a:t>
            </a:r>
            <a:endParaRPr lang="en-US" sz="1050">
              <a:solidFill>
                <a:srgbClr val="000000"/>
              </a:solidFill>
              <a:latin typeface="Segoe UI"/>
            </a:endParaRPr>
          </a:p>
          <a:p>
            <a:pPr defTabSz="914396"/>
            <a:endParaRPr lang="en-US" sz="800" b="1">
              <a:solidFill>
                <a:srgbClr val="000000"/>
              </a:solidFill>
              <a:latin typeface="Segoe UI"/>
            </a:endParaRPr>
          </a:p>
        </p:txBody>
      </p:sp>
      <p:sp>
        <p:nvSpPr>
          <p:cNvPr id="151" name="Rectangle 150">
            <a:extLst>
              <a:ext uri="{FF2B5EF4-FFF2-40B4-BE49-F238E27FC236}">
                <a16:creationId xmlns:a16="http://schemas.microsoft.com/office/drawing/2014/main" id="{E09225A7-3E10-42CD-BCEB-E374D630F864}"/>
              </a:ext>
            </a:extLst>
          </p:cNvPr>
          <p:cNvSpPr/>
          <p:nvPr/>
        </p:nvSpPr>
        <p:spPr bwMode="auto">
          <a:xfrm>
            <a:off x="6463381" y="6026263"/>
            <a:ext cx="2023530" cy="5300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cxnSp>
        <p:nvCxnSpPr>
          <p:cNvPr id="146" name="Straight Arrow Connector 145">
            <a:extLst>
              <a:ext uri="{FF2B5EF4-FFF2-40B4-BE49-F238E27FC236}">
                <a16:creationId xmlns:a16="http://schemas.microsoft.com/office/drawing/2014/main" id="{99CB6662-0DA4-4069-BA5A-B1A389565CA2}"/>
              </a:ext>
            </a:extLst>
          </p:cNvPr>
          <p:cNvCxnSpPr>
            <a:cxnSpLocks/>
          </p:cNvCxnSpPr>
          <p:nvPr/>
        </p:nvCxnSpPr>
        <p:spPr>
          <a:xfrm flipV="1">
            <a:off x="6546418" y="5971134"/>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3BB5E7BF-DB6D-4890-958F-9DD821010969}"/>
              </a:ext>
            </a:extLst>
          </p:cNvPr>
          <p:cNvGrpSpPr/>
          <p:nvPr/>
        </p:nvGrpSpPr>
        <p:grpSpPr>
          <a:xfrm>
            <a:off x="112226" y="4126862"/>
            <a:ext cx="2169934" cy="2004083"/>
            <a:chOff x="277713" y="3389091"/>
            <a:chExt cx="2213446" cy="2044268"/>
          </a:xfrm>
        </p:grpSpPr>
        <p:sp>
          <p:nvSpPr>
            <p:cNvPr id="153" name="Rectangle 152">
              <a:extLst>
                <a:ext uri="{FF2B5EF4-FFF2-40B4-BE49-F238E27FC236}">
                  <a16:creationId xmlns:a16="http://schemas.microsoft.com/office/drawing/2014/main" id="{17232458-8E81-48C8-8821-153D06128004}"/>
                </a:ext>
              </a:extLst>
            </p:cNvPr>
            <p:cNvSpPr/>
            <p:nvPr/>
          </p:nvSpPr>
          <p:spPr bwMode="auto">
            <a:xfrm>
              <a:off x="449023" y="3755649"/>
              <a:ext cx="1914538" cy="1677710"/>
            </a:xfrm>
            <a:prstGeom prst="rect">
              <a:avLst/>
            </a:prstGeom>
            <a:solidFill>
              <a:schemeClr val="bg1">
                <a:lumMod val="85000"/>
                <a:alpha val="5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56F74F39-D192-4491-A425-0D595D9E6A46}"/>
                </a:ext>
              </a:extLst>
            </p:cNvPr>
            <p:cNvSpPr txBox="1"/>
            <p:nvPr/>
          </p:nvSpPr>
          <p:spPr>
            <a:xfrm>
              <a:off x="277713" y="3389091"/>
              <a:ext cx="1078430" cy="464998"/>
            </a:xfrm>
            <a:prstGeom prst="rect">
              <a:avLst/>
            </a:prstGeom>
            <a:noFill/>
          </p:spPr>
          <p:txBody>
            <a:bodyPr wrap="square" lIns="179285" tIns="143428" rIns="179285" bIns="143428" rtlCol="0">
              <a:spAutoFit/>
            </a:bodyPr>
            <a:lstStyle/>
            <a:p>
              <a:pPr defTabSz="914396">
                <a:lnSpc>
                  <a:spcPct val="90000"/>
                </a:lnSpc>
                <a:spcAft>
                  <a:spcPts val="588"/>
                </a:spcAft>
              </a:pPr>
              <a:r>
                <a:rPr lang="en-US" sz="1200" b="1">
                  <a:gradFill>
                    <a:gsLst>
                      <a:gs pos="2917">
                        <a:srgbClr val="000000"/>
                      </a:gs>
                      <a:gs pos="30000">
                        <a:srgbClr val="000000"/>
                      </a:gs>
                    </a:gsLst>
                    <a:lin ang="5400000" scaled="0"/>
                  </a:gradFill>
                  <a:latin typeface="Segoe UI"/>
                </a:rPr>
                <a:t>Key</a:t>
              </a:r>
              <a:endParaRPr lang="en-US" sz="800" b="1">
                <a:gradFill>
                  <a:gsLst>
                    <a:gs pos="2917">
                      <a:srgbClr val="000000"/>
                    </a:gs>
                    <a:gs pos="30000">
                      <a:srgbClr val="000000"/>
                    </a:gs>
                  </a:gsLst>
                  <a:lin ang="5400000" scaled="0"/>
                </a:gradFill>
                <a:latin typeface="Segoe UI"/>
              </a:endParaRPr>
            </a:p>
          </p:txBody>
        </p:sp>
        <p:sp>
          <p:nvSpPr>
            <p:cNvPr id="155" name="Rectangle 154">
              <a:extLst>
                <a:ext uri="{FF2B5EF4-FFF2-40B4-BE49-F238E27FC236}">
                  <a16:creationId xmlns:a16="http://schemas.microsoft.com/office/drawing/2014/main" id="{E154048A-2D03-4D27-9BC6-FB705053DA61}"/>
                </a:ext>
              </a:extLst>
            </p:cNvPr>
            <p:cNvSpPr/>
            <p:nvPr/>
          </p:nvSpPr>
          <p:spPr bwMode="auto">
            <a:xfrm>
              <a:off x="584912" y="4271322"/>
              <a:ext cx="230522" cy="241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FD9F800F-04D1-4EB3-9FC3-59CB3FF71880}"/>
                </a:ext>
              </a:extLst>
            </p:cNvPr>
            <p:cNvSpPr/>
            <p:nvPr/>
          </p:nvSpPr>
          <p:spPr bwMode="auto">
            <a:xfrm>
              <a:off x="584912" y="4633962"/>
              <a:ext cx="230522" cy="241938"/>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ECC94DA8-9BE5-465B-9483-46F2269A7AD9}"/>
                </a:ext>
              </a:extLst>
            </p:cNvPr>
            <p:cNvSpPr txBox="1"/>
            <p:nvPr/>
          </p:nvSpPr>
          <p:spPr>
            <a:xfrm>
              <a:off x="712326" y="4198780"/>
              <a:ext cx="1493669"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Product</a:t>
              </a:r>
            </a:p>
          </p:txBody>
        </p:sp>
        <p:sp>
          <p:nvSpPr>
            <p:cNvPr id="158" name="TextBox 157">
              <a:extLst>
                <a:ext uri="{FF2B5EF4-FFF2-40B4-BE49-F238E27FC236}">
                  <a16:creationId xmlns:a16="http://schemas.microsoft.com/office/drawing/2014/main" id="{FCF9D57B-BE4B-49F3-8F9A-0C5D13EAC881}"/>
                </a:ext>
              </a:extLst>
            </p:cNvPr>
            <p:cNvSpPr txBox="1"/>
            <p:nvPr/>
          </p:nvSpPr>
          <p:spPr>
            <a:xfrm>
              <a:off x="712326" y="4565771"/>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Banking Environment</a:t>
              </a:r>
              <a:endParaRPr lang="en-US" sz="1000">
                <a:gradFill>
                  <a:gsLst>
                    <a:gs pos="2917">
                      <a:srgbClr val="000000"/>
                    </a:gs>
                    <a:gs pos="30000">
                      <a:srgbClr val="000000"/>
                    </a:gs>
                  </a:gsLst>
                  <a:lin ang="5400000" scaled="0"/>
                </a:gradFill>
                <a:latin typeface="Segoe UI"/>
              </a:endParaRPr>
            </a:p>
          </p:txBody>
        </p:sp>
        <p:sp>
          <p:nvSpPr>
            <p:cNvPr id="159" name="TextBox 158">
              <a:extLst>
                <a:ext uri="{FF2B5EF4-FFF2-40B4-BE49-F238E27FC236}">
                  <a16:creationId xmlns:a16="http://schemas.microsoft.com/office/drawing/2014/main" id="{65B208B0-11CB-44F8-B227-F246255670B8}"/>
                </a:ext>
              </a:extLst>
            </p:cNvPr>
            <p:cNvSpPr txBox="1"/>
            <p:nvPr/>
          </p:nvSpPr>
          <p:spPr>
            <a:xfrm>
              <a:off x="712326" y="3779509"/>
              <a:ext cx="1778833" cy="52150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Cloud for Financial Services</a:t>
              </a:r>
            </a:p>
          </p:txBody>
        </p:sp>
        <p:sp>
          <p:nvSpPr>
            <p:cNvPr id="160" name="Rectangle 159">
              <a:extLst>
                <a:ext uri="{FF2B5EF4-FFF2-40B4-BE49-F238E27FC236}">
                  <a16:creationId xmlns:a16="http://schemas.microsoft.com/office/drawing/2014/main" id="{A7897315-FDA3-462D-952E-93AC0E2ECA35}"/>
                </a:ext>
              </a:extLst>
            </p:cNvPr>
            <p:cNvSpPr/>
            <p:nvPr/>
          </p:nvSpPr>
          <p:spPr bwMode="auto">
            <a:xfrm>
              <a:off x="584912" y="3908682"/>
              <a:ext cx="230522" cy="241938"/>
            </a:xfrm>
            <a:prstGeom prst="rect">
              <a:avLst/>
            </a:prstGeom>
            <a:solidFill>
              <a:srgbClr val="F8F8F8"/>
            </a:solidFill>
            <a:ln w="31750">
              <a:solidFill>
                <a:srgbClr val="94E0F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99BB3661-BDCC-462F-A4B8-96CEB07E9E54}"/>
                </a:ext>
              </a:extLst>
            </p:cNvPr>
            <p:cNvSpPr txBox="1"/>
            <p:nvPr/>
          </p:nvSpPr>
          <p:spPr>
            <a:xfrm>
              <a:off x="712326" y="4911970"/>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Customization</a:t>
              </a:r>
              <a:endParaRPr lang="en-US" sz="1000">
                <a:gradFill>
                  <a:gsLst>
                    <a:gs pos="2917">
                      <a:srgbClr val="000000"/>
                    </a:gs>
                    <a:gs pos="30000">
                      <a:srgbClr val="000000"/>
                    </a:gs>
                  </a:gsLst>
                  <a:lin ang="5400000" scaled="0"/>
                </a:gradFill>
                <a:latin typeface="Segoe UI"/>
              </a:endParaRPr>
            </a:p>
          </p:txBody>
        </p:sp>
      </p:grpSp>
      <p:sp>
        <p:nvSpPr>
          <p:cNvPr id="163" name="TextBox 162">
            <a:extLst>
              <a:ext uri="{FF2B5EF4-FFF2-40B4-BE49-F238E27FC236}">
                <a16:creationId xmlns:a16="http://schemas.microsoft.com/office/drawing/2014/main" id="{9A05B6D9-D783-47C5-897D-DE3A980E8E91}"/>
              </a:ext>
            </a:extLst>
          </p:cNvPr>
          <p:cNvSpPr txBox="1"/>
          <p:nvPr/>
        </p:nvSpPr>
        <p:spPr>
          <a:xfrm>
            <a:off x="400488" y="5702070"/>
            <a:ext cx="544498"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96"/>
            <a:r>
              <a:rPr lang="en-US" sz="1200">
                <a:solidFill>
                  <a:srgbClr val="000000"/>
                </a:solidFill>
                <a:latin typeface="Segoe UI"/>
              </a:rPr>
              <a:t>✦✦</a:t>
            </a:r>
          </a:p>
          <a:p>
            <a:pPr defTabSz="914396"/>
            <a:endParaRPr lang="en-US" sz="2000">
              <a:solidFill>
                <a:srgbClr val="000000"/>
              </a:solidFill>
              <a:latin typeface="Segoe UI"/>
            </a:endParaRPr>
          </a:p>
        </p:txBody>
      </p:sp>
      <p:sp>
        <p:nvSpPr>
          <p:cNvPr id="165" name="Rectangle 164">
            <a:extLst>
              <a:ext uri="{FF2B5EF4-FFF2-40B4-BE49-F238E27FC236}">
                <a16:creationId xmlns:a16="http://schemas.microsoft.com/office/drawing/2014/main" id="{C9DC48F9-B600-43EE-93C1-750DB1C6A049}"/>
              </a:ext>
            </a:extLst>
          </p:cNvPr>
          <p:cNvSpPr/>
          <p:nvPr/>
        </p:nvSpPr>
        <p:spPr bwMode="auto">
          <a:xfrm>
            <a:off x="2481034" y="6165544"/>
            <a:ext cx="2666696"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TextBox 168">
            <a:extLst>
              <a:ext uri="{FF2B5EF4-FFF2-40B4-BE49-F238E27FC236}">
                <a16:creationId xmlns:a16="http://schemas.microsoft.com/office/drawing/2014/main" id="{9606DE1A-EDB0-478D-AEA3-9D1F11CEEDE2}"/>
              </a:ext>
            </a:extLst>
          </p:cNvPr>
          <p:cNvSpPr txBox="1"/>
          <p:nvPr/>
        </p:nvSpPr>
        <p:spPr>
          <a:xfrm>
            <a:off x="2967352" y="6269395"/>
            <a:ext cx="1675802" cy="261610"/>
          </a:xfrm>
          <a:prstGeom prst="rect">
            <a:avLst/>
          </a:prstGeom>
          <a:noFill/>
        </p:spPr>
        <p:txBody>
          <a:bodyPr wrap="square" lIns="0" tIns="0" rIns="0" bIns="0" rtlCol="0" anchor="ctr">
            <a:spAutoFit/>
          </a:bodyPr>
          <a:lstStyle/>
          <a:p>
            <a:pPr algn="ctr" defTabSz="914396"/>
            <a:r>
              <a:rPr lang="en-US" sz="900">
                <a:solidFill>
                  <a:srgbClr val="000000"/>
                </a:solidFill>
                <a:latin typeface="Segoe UI"/>
              </a:rPr>
              <a:t>Additional Bank Data Sources</a:t>
            </a:r>
            <a:endParaRPr lang="en-US" sz="1050">
              <a:solidFill>
                <a:srgbClr val="000000"/>
              </a:solidFill>
              <a:latin typeface="Segoe UI"/>
            </a:endParaRPr>
          </a:p>
          <a:p>
            <a:pPr defTabSz="914396"/>
            <a:endParaRPr lang="en-US" sz="800" b="1">
              <a:solidFill>
                <a:srgbClr val="000000"/>
              </a:solidFill>
              <a:latin typeface="Segoe UI"/>
            </a:endParaRPr>
          </a:p>
        </p:txBody>
      </p:sp>
      <p:cxnSp>
        <p:nvCxnSpPr>
          <p:cNvPr id="171" name="Straight Arrow Connector 170">
            <a:extLst>
              <a:ext uri="{FF2B5EF4-FFF2-40B4-BE49-F238E27FC236}">
                <a16:creationId xmlns:a16="http://schemas.microsoft.com/office/drawing/2014/main" id="{5E59BF3C-09CA-4E98-A15F-4257EC6777EF}"/>
              </a:ext>
            </a:extLst>
          </p:cNvPr>
          <p:cNvCxnSpPr>
            <a:cxnSpLocks/>
          </p:cNvCxnSpPr>
          <p:nvPr/>
        </p:nvCxnSpPr>
        <p:spPr>
          <a:xfrm flipV="1">
            <a:off x="6194206" y="4315793"/>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F122710-C1D8-472E-993E-C23BD588F5F7}"/>
              </a:ext>
            </a:extLst>
          </p:cNvPr>
          <p:cNvCxnSpPr>
            <a:cxnSpLocks/>
          </p:cNvCxnSpPr>
          <p:nvPr/>
        </p:nvCxnSpPr>
        <p:spPr>
          <a:xfrm>
            <a:off x="3035085" y="5790940"/>
            <a:ext cx="0" cy="374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F3E168B-1689-446A-A222-68FEAC26A6D6}"/>
              </a:ext>
            </a:extLst>
          </p:cNvPr>
          <p:cNvCxnSpPr>
            <a:cxnSpLocks/>
          </p:cNvCxnSpPr>
          <p:nvPr/>
        </p:nvCxnSpPr>
        <p:spPr>
          <a:xfrm>
            <a:off x="3035085" y="5790940"/>
            <a:ext cx="22992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AF7F6FE-64DE-4242-83B6-A3417439D530}"/>
              </a:ext>
            </a:extLst>
          </p:cNvPr>
          <p:cNvCxnSpPr>
            <a:cxnSpLocks/>
          </p:cNvCxnSpPr>
          <p:nvPr/>
        </p:nvCxnSpPr>
        <p:spPr>
          <a:xfrm>
            <a:off x="5334334" y="5795207"/>
            <a:ext cx="0" cy="370337"/>
          </a:xfrm>
          <a:prstGeom prst="line">
            <a:avLst/>
          </a:prstGeom>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A9D736DC-13B1-4CE6-BEAB-49DFC5F6786D}"/>
              </a:ext>
            </a:extLst>
          </p:cNvPr>
          <p:cNvSpPr/>
          <p:nvPr/>
        </p:nvSpPr>
        <p:spPr bwMode="auto">
          <a:xfrm>
            <a:off x="3336978" y="5900144"/>
            <a:ext cx="1700961" cy="179115"/>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lang="en-US" sz="800" kern="0">
                <a:solidFill>
                  <a:srgbClr val="243A5E"/>
                </a:solidFill>
                <a:latin typeface="Segoe UI Semibold"/>
                <a:cs typeface="Segoe UI" panose="020B0502040204020203" pitchFamily="34" charset="0"/>
              </a:rPr>
              <a:t>Non-Customer Experience optional data</a:t>
            </a:r>
            <a:endPar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endParaRPr>
          </a:p>
        </p:txBody>
      </p:sp>
      <p:cxnSp>
        <p:nvCxnSpPr>
          <p:cNvPr id="186" name="Straight Arrow Connector 185">
            <a:extLst>
              <a:ext uri="{FF2B5EF4-FFF2-40B4-BE49-F238E27FC236}">
                <a16:creationId xmlns:a16="http://schemas.microsoft.com/office/drawing/2014/main" id="{523E2FB4-2C84-4B61-BD4B-2EC55F647BBE}"/>
              </a:ext>
            </a:extLst>
          </p:cNvPr>
          <p:cNvCxnSpPr>
            <a:cxnSpLocks/>
          </p:cNvCxnSpPr>
          <p:nvPr/>
        </p:nvCxnSpPr>
        <p:spPr>
          <a:xfrm flipV="1">
            <a:off x="3506885" y="5151589"/>
            <a:ext cx="0" cy="584793"/>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B5124303-BBC7-4DF3-B5E3-877B85384250}"/>
              </a:ext>
            </a:extLst>
          </p:cNvPr>
          <p:cNvSpPr/>
          <p:nvPr/>
        </p:nvSpPr>
        <p:spPr bwMode="auto">
          <a:xfrm>
            <a:off x="2511126" y="4551451"/>
            <a:ext cx="2106428" cy="403824"/>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93" name="TextBox 192">
            <a:extLst>
              <a:ext uri="{FF2B5EF4-FFF2-40B4-BE49-F238E27FC236}">
                <a16:creationId xmlns:a16="http://schemas.microsoft.com/office/drawing/2014/main" id="{0E21F04D-3B45-445D-9FAF-20860995592B}"/>
              </a:ext>
            </a:extLst>
          </p:cNvPr>
          <p:cNvSpPr txBox="1"/>
          <p:nvPr/>
        </p:nvSpPr>
        <p:spPr>
          <a:xfrm>
            <a:off x="2856555" y="4474633"/>
            <a:ext cx="1619935" cy="52322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a:solidFill>
                  <a:srgbClr val="000000"/>
                </a:solidFill>
                <a:latin typeface="Segoe UI"/>
              </a:rPr>
              <a:t>CI Data Store and Retail Banking Entities</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195" name="Rectangle 194">
            <a:extLst>
              <a:ext uri="{FF2B5EF4-FFF2-40B4-BE49-F238E27FC236}">
                <a16:creationId xmlns:a16="http://schemas.microsoft.com/office/drawing/2014/main" id="{DDB47363-9BEE-4408-9D2E-342FD2361C0C}"/>
              </a:ext>
            </a:extLst>
          </p:cNvPr>
          <p:cNvSpPr/>
          <p:nvPr/>
        </p:nvSpPr>
        <p:spPr bwMode="auto">
          <a:xfrm>
            <a:off x="5029935" y="3266045"/>
            <a:ext cx="2154996"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01" name="TextBox 200">
            <a:extLst>
              <a:ext uri="{FF2B5EF4-FFF2-40B4-BE49-F238E27FC236}">
                <a16:creationId xmlns:a16="http://schemas.microsoft.com/office/drawing/2014/main" id="{2B04CC41-3358-4915-A8B9-869A959B74B6}"/>
              </a:ext>
            </a:extLst>
          </p:cNvPr>
          <p:cNvSpPr txBox="1"/>
          <p:nvPr/>
        </p:nvSpPr>
        <p:spPr>
          <a:xfrm>
            <a:off x="5399920" y="3389041"/>
            <a:ext cx="1847547" cy="138499"/>
          </a:xfrm>
          <a:prstGeom prst="rect">
            <a:avLst/>
          </a:prstGeom>
          <a:noFill/>
        </p:spPr>
        <p:txBody>
          <a:bodyPr wrap="square" lIns="0" tIns="0" rIns="0" bIns="0" rtlCol="0">
            <a:spAutoFit/>
          </a:bodyPr>
          <a:lstStyle/>
          <a:p>
            <a:pPr defTabSz="914396"/>
            <a:r>
              <a:rPr lang="en-US" sz="900">
                <a:solidFill>
                  <a:srgbClr val="000000"/>
                </a:solidFill>
                <a:latin typeface="Segoe UI"/>
              </a:rPr>
              <a:t>FSI Core Retail Banking Plugins</a:t>
            </a:r>
          </a:p>
        </p:txBody>
      </p:sp>
      <p:sp>
        <p:nvSpPr>
          <p:cNvPr id="203" name="Rectangle 202">
            <a:extLst>
              <a:ext uri="{FF2B5EF4-FFF2-40B4-BE49-F238E27FC236}">
                <a16:creationId xmlns:a16="http://schemas.microsoft.com/office/drawing/2014/main" id="{C4AFEAE7-5888-46B9-8AF4-0D9FF7F3106B}"/>
              </a:ext>
            </a:extLst>
          </p:cNvPr>
          <p:cNvSpPr/>
          <p:nvPr/>
        </p:nvSpPr>
        <p:spPr bwMode="auto">
          <a:xfrm>
            <a:off x="2536726" y="3271725"/>
            <a:ext cx="2106428" cy="91057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07" name="TextBox 206">
            <a:extLst>
              <a:ext uri="{FF2B5EF4-FFF2-40B4-BE49-F238E27FC236}">
                <a16:creationId xmlns:a16="http://schemas.microsoft.com/office/drawing/2014/main" id="{18F0C9A2-2879-4A4B-988C-BF7DAD819713}"/>
              </a:ext>
            </a:extLst>
          </p:cNvPr>
          <p:cNvSpPr txBox="1"/>
          <p:nvPr/>
        </p:nvSpPr>
        <p:spPr>
          <a:xfrm>
            <a:off x="2795607" y="3490297"/>
            <a:ext cx="1847547" cy="507831"/>
          </a:xfrm>
          <a:prstGeom prst="rect">
            <a:avLst/>
          </a:prstGeom>
          <a:noFill/>
        </p:spPr>
        <p:txBody>
          <a:bodyPr wrap="square" lIns="0" tIns="0" rIns="0" bIns="0" rtlCol="0" anchor="t">
            <a:spAutoFit/>
          </a:bodyPr>
          <a:lstStyle/>
          <a:p>
            <a:pPr defTabSz="914396"/>
            <a:r>
              <a:rPr lang="en-US" sz="900">
                <a:solidFill>
                  <a:srgbClr val="000000"/>
                </a:solidFill>
                <a:latin typeface="Segoe UI"/>
              </a:rPr>
              <a:t>Customer Intelligence</a:t>
            </a:r>
          </a:p>
          <a:p>
            <a:pPr marL="171450" indent="-171450" defTabSz="914396">
              <a:buFont typeface="Arial" panose="020B0604020202020204" pitchFamily="34" charset="0"/>
              <a:buChar char="•"/>
            </a:pPr>
            <a:r>
              <a:rPr lang="en-US" sz="800">
                <a:solidFill>
                  <a:srgbClr val="000000"/>
                </a:solidFill>
                <a:latin typeface="Segoe UI"/>
              </a:rPr>
              <a:t>FSI Segments</a:t>
            </a:r>
          </a:p>
          <a:p>
            <a:pPr marL="171450" indent="-171450" defTabSz="914396">
              <a:buFont typeface="Arial" panose="020B0604020202020204" pitchFamily="34" charset="0"/>
              <a:buChar char="•"/>
            </a:pPr>
            <a:r>
              <a:rPr lang="en-US" sz="800">
                <a:solidFill>
                  <a:srgbClr val="000000"/>
                </a:solidFill>
                <a:latin typeface="Segoe UI"/>
              </a:rPr>
              <a:t>FSI Prediction (FSI Churn)</a:t>
            </a:r>
          </a:p>
          <a:p>
            <a:pPr marL="171450" indent="-171450" defTabSz="914396">
              <a:buFont typeface="Arial" panose="020B0604020202020204" pitchFamily="34" charset="0"/>
              <a:buChar char="•"/>
            </a:pPr>
            <a:r>
              <a:rPr lang="en-US" sz="800">
                <a:solidFill>
                  <a:srgbClr val="000000"/>
                </a:solidFill>
                <a:latin typeface="Segoe UI"/>
              </a:rPr>
              <a:t>FSI Measures</a:t>
            </a:r>
          </a:p>
        </p:txBody>
      </p:sp>
      <p:cxnSp>
        <p:nvCxnSpPr>
          <p:cNvPr id="209" name="Straight Arrow Connector 208">
            <a:extLst>
              <a:ext uri="{FF2B5EF4-FFF2-40B4-BE49-F238E27FC236}">
                <a16:creationId xmlns:a16="http://schemas.microsoft.com/office/drawing/2014/main" id="{A98B0784-51B5-4244-AF7F-BCCAF641C44A}"/>
              </a:ext>
            </a:extLst>
          </p:cNvPr>
          <p:cNvCxnSpPr>
            <a:cxnSpLocks/>
          </p:cNvCxnSpPr>
          <p:nvPr/>
        </p:nvCxnSpPr>
        <p:spPr>
          <a:xfrm flipV="1">
            <a:off x="3506885" y="4249276"/>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AF54EA49-CCF7-427C-8D95-EB7E30D53478}"/>
              </a:ext>
            </a:extLst>
          </p:cNvPr>
          <p:cNvSpPr/>
          <p:nvPr/>
        </p:nvSpPr>
        <p:spPr>
          <a:xfrm>
            <a:off x="2355940" y="2904078"/>
            <a:ext cx="2385393" cy="219630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152B305-F81C-4E54-BE89-442375110CC2}"/>
              </a:ext>
            </a:extLst>
          </p:cNvPr>
          <p:cNvSpPr/>
          <p:nvPr/>
        </p:nvSpPr>
        <p:spPr>
          <a:xfrm>
            <a:off x="4830328" y="2900225"/>
            <a:ext cx="5532871" cy="264746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094C015A-D8E7-4535-98C0-687C6333F542}"/>
              </a:ext>
            </a:extLst>
          </p:cNvPr>
          <p:cNvSpPr txBox="1"/>
          <p:nvPr/>
        </p:nvSpPr>
        <p:spPr>
          <a:xfrm>
            <a:off x="2793550" y="2867113"/>
            <a:ext cx="1847547" cy="40011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1000">
                <a:solidFill>
                  <a:srgbClr val="000000"/>
                </a:solidFill>
                <a:latin typeface="Segoe UI"/>
              </a:rPr>
              <a:t>Dynamics 365 Customer Insights</a:t>
            </a:r>
            <a:endParaRPr lang="en-US" sz="1000" b="1">
              <a:solidFill>
                <a:srgbClr val="000000"/>
              </a:solidFill>
              <a:latin typeface="Segoe UI"/>
            </a:endParaRPr>
          </a:p>
          <a:p>
            <a:pPr defTabSz="914396"/>
            <a:endParaRPr lang="en-US" sz="800" b="1">
              <a:solidFill>
                <a:srgbClr val="000000"/>
              </a:solidFill>
              <a:latin typeface="Segoe UI"/>
            </a:endParaRPr>
          </a:p>
        </p:txBody>
      </p:sp>
      <p:pic>
        <p:nvPicPr>
          <p:cNvPr id="2" name="Picture 1">
            <a:extLst>
              <a:ext uri="{FF2B5EF4-FFF2-40B4-BE49-F238E27FC236}">
                <a16:creationId xmlns:a16="http://schemas.microsoft.com/office/drawing/2014/main" id="{1C7CE573-CB8B-47B6-9732-BBAD78B701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8037" y="2934471"/>
            <a:ext cx="261714" cy="261714"/>
          </a:xfrm>
          <a:prstGeom prst="rect">
            <a:avLst/>
          </a:prstGeom>
        </p:spPr>
      </p:pic>
      <p:sp>
        <p:nvSpPr>
          <p:cNvPr id="3" name="TextBox 2">
            <a:extLst>
              <a:ext uri="{FF2B5EF4-FFF2-40B4-BE49-F238E27FC236}">
                <a16:creationId xmlns:a16="http://schemas.microsoft.com/office/drawing/2014/main" id="{A38CE09B-3342-43B1-AE22-C4EB107AC11F}"/>
              </a:ext>
            </a:extLst>
          </p:cNvPr>
          <p:cNvSpPr txBox="1"/>
          <p:nvPr/>
        </p:nvSpPr>
        <p:spPr>
          <a:xfrm>
            <a:off x="4785972" y="2988733"/>
            <a:ext cx="1677409" cy="276999"/>
          </a:xfrm>
          <a:prstGeom prst="rect">
            <a:avLst/>
          </a:prstGeom>
          <a:noFill/>
        </p:spPr>
        <p:txBody>
          <a:bodyPr wrap="square" lIns="0" tIns="0" rIns="0" bIns="0" rtlCol="0" anchor="ctr">
            <a:spAutoFit/>
          </a:bodyPr>
          <a:lstStyle/>
          <a:p>
            <a:pPr algn="ctr" defTabSz="914396"/>
            <a:r>
              <a:rPr lang="en-US" sz="1000">
                <a:solidFill>
                  <a:srgbClr val="000000"/>
                </a:solidFill>
                <a:latin typeface="Segoe UI"/>
              </a:rPr>
              <a:t>Dataverse</a:t>
            </a:r>
            <a:endParaRPr lang="en-US" sz="900" b="1">
              <a:solidFill>
                <a:srgbClr val="000000"/>
              </a:solidFill>
              <a:latin typeface="Segoe UI"/>
            </a:endParaRPr>
          </a:p>
          <a:p>
            <a:pPr defTabSz="914396"/>
            <a:endParaRPr lang="en-US" sz="800" b="1">
              <a:solidFill>
                <a:srgbClr val="000000"/>
              </a:solidFill>
              <a:latin typeface="Segoe UI"/>
            </a:endParaRPr>
          </a:p>
        </p:txBody>
      </p:sp>
      <p:pic>
        <p:nvPicPr>
          <p:cNvPr id="5" name="Picture 4">
            <a:extLst>
              <a:ext uri="{FF2B5EF4-FFF2-40B4-BE49-F238E27FC236}">
                <a16:creationId xmlns:a16="http://schemas.microsoft.com/office/drawing/2014/main" id="{508A3410-1CFE-497A-8CF2-C10ECC33B5AB}"/>
              </a:ext>
            </a:extLst>
          </p:cNvPr>
          <p:cNvPicPr>
            <a:picLocks noChangeAspect="1"/>
          </p:cNvPicPr>
          <p:nvPr/>
        </p:nvPicPr>
        <p:blipFill>
          <a:blip r:embed="rId4"/>
          <a:stretch>
            <a:fillRect/>
          </a:stretch>
        </p:blipFill>
        <p:spPr>
          <a:xfrm>
            <a:off x="5063233" y="2941879"/>
            <a:ext cx="261838" cy="235617"/>
          </a:xfrm>
          <a:prstGeom prst="rect">
            <a:avLst/>
          </a:prstGeom>
        </p:spPr>
      </p:pic>
      <p:cxnSp>
        <p:nvCxnSpPr>
          <p:cNvPr id="7" name="Straight Arrow Connector 6">
            <a:extLst>
              <a:ext uri="{FF2B5EF4-FFF2-40B4-BE49-F238E27FC236}">
                <a16:creationId xmlns:a16="http://schemas.microsoft.com/office/drawing/2014/main" id="{D651BC99-96D6-49C1-8D0B-813DB1B958C3}"/>
              </a:ext>
            </a:extLst>
          </p:cNvPr>
          <p:cNvCxnSpPr>
            <a:cxnSpLocks/>
          </p:cNvCxnSpPr>
          <p:nvPr/>
        </p:nvCxnSpPr>
        <p:spPr>
          <a:xfrm flipH="1">
            <a:off x="4677022" y="4769775"/>
            <a:ext cx="296607" cy="0"/>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CD9BAC-CB6E-4D50-BA68-4CF003B1A16D}"/>
              </a:ext>
            </a:extLst>
          </p:cNvPr>
          <p:cNvSpPr/>
          <p:nvPr/>
        </p:nvSpPr>
        <p:spPr>
          <a:xfrm>
            <a:off x="2355941" y="1178134"/>
            <a:ext cx="2426696" cy="161674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674575-3AD5-4E48-B112-67B937FF6C16}"/>
              </a:ext>
            </a:extLst>
          </p:cNvPr>
          <p:cNvSpPr/>
          <p:nvPr/>
        </p:nvSpPr>
        <p:spPr>
          <a:xfrm>
            <a:off x="4903304" y="1183937"/>
            <a:ext cx="2281627" cy="161291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BF64BA-D349-4D9E-AE38-1C990A6DA528}"/>
              </a:ext>
            </a:extLst>
          </p:cNvPr>
          <p:cNvSpPr/>
          <p:nvPr/>
        </p:nvSpPr>
        <p:spPr bwMode="auto">
          <a:xfrm>
            <a:off x="2570594" y="1646062"/>
            <a:ext cx="2106428" cy="107490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534FC032-2F63-4C75-8BF1-17A8477CA0AA}"/>
              </a:ext>
            </a:extLst>
          </p:cNvPr>
          <p:cNvSpPr txBox="1"/>
          <p:nvPr/>
        </p:nvSpPr>
        <p:spPr>
          <a:xfrm>
            <a:off x="2856555" y="1704501"/>
            <a:ext cx="1786599" cy="754053"/>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Customer Retail Banking Controls</a:t>
            </a:r>
          </a:p>
          <a:p>
            <a:pPr marL="171450" indent="-171450" defTabSz="914396">
              <a:buFont typeface="Arial" panose="020B0604020202020204" pitchFamily="34" charset="0"/>
              <a:buChar char="•"/>
            </a:pPr>
            <a:r>
              <a:rPr lang="en-US" sz="800">
                <a:solidFill>
                  <a:srgbClr val="000000"/>
                </a:solidFill>
                <a:latin typeface="Segoe UI"/>
              </a:rPr>
              <a:t>Customer snapshot</a:t>
            </a:r>
          </a:p>
          <a:p>
            <a:pPr marL="171450" indent="-171450" defTabSz="914396">
              <a:buFont typeface="Arial" panose="020B0604020202020204" pitchFamily="34" charset="0"/>
              <a:buChar char="•"/>
            </a:pPr>
            <a:r>
              <a:rPr lang="en-US" sz="800">
                <a:solidFill>
                  <a:srgbClr val="000000"/>
                </a:solidFill>
                <a:latin typeface="Segoe UI"/>
              </a:rPr>
              <a:t>Connections </a:t>
            </a:r>
          </a:p>
          <a:p>
            <a:pPr marL="171450" indent="-171450" defTabSz="914396">
              <a:buFont typeface="Arial" panose="020B0604020202020204" pitchFamily="34" charset="0"/>
              <a:buChar char="•"/>
            </a:pPr>
            <a:r>
              <a:rPr lang="en-US" sz="800">
                <a:solidFill>
                  <a:srgbClr val="000000"/>
                </a:solidFill>
                <a:latin typeface="Segoe UI"/>
              </a:rPr>
              <a:t>Life Events</a:t>
            </a:r>
          </a:p>
          <a:p>
            <a:pPr marL="171450" indent="-171450" defTabSz="914396">
              <a:buFont typeface="Arial" panose="020B0604020202020204" pitchFamily="34" charset="0"/>
              <a:buChar char="•"/>
            </a:pPr>
            <a:r>
              <a:rPr lang="en-US" sz="800">
                <a:solidFill>
                  <a:srgbClr val="000000"/>
                </a:solidFill>
                <a:latin typeface="Segoe UI"/>
              </a:rPr>
              <a:t>Financial Holdings</a:t>
            </a:r>
          </a:p>
        </p:txBody>
      </p:sp>
      <p:pic>
        <p:nvPicPr>
          <p:cNvPr id="15" name="Picture 14" descr="Shape&#10;&#10;Description automatically generated">
            <a:extLst>
              <a:ext uri="{FF2B5EF4-FFF2-40B4-BE49-F238E27FC236}">
                <a16:creationId xmlns:a16="http://schemas.microsoft.com/office/drawing/2014/main" id="{5FE258BD-F78E-440B-9576-5B824B9F19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117" y="1725310"/>
            <a:ext cx="212242" cy="212240"/>
          </a:xfrm>
          <a:prstGeom prst="rect">
            <a:avLst/>
          </a:prstGeom>
          <a:effectLst>
            <a:outerShdw blurRad="76200" dist="38100" dir="5400000" algn="t" rotWithShape="0">
              <a:prstClr val="black">
                <a:alpha val="20000"/>
              </a:prstClr>
            </a:outerShdw>
          </a:effectLst>
        </p:spPr>
      </p:pic>
      <p:sp>
        <p:nvSpPr>
          <p:cNvPr id="16" name="TextBox 15">
            <a:extLst>
              <a:ext uri="{FF2B5EF4-FFF2-40B4-BE49-F238E27FC236}">
                <a16:creationId xmlns:a16="http://schemas.microsoft.com/office/drawing/2014/main" id="{D6693A38-24A1-4BA9-B9DE-FA6F9F1E3967}"/>
              </a:ext>
            </a:extLst>
          </p:cNvPr>
          <p:cNvSpPr txBox="1"/>
          <p:nvPr/>
        </p:nvSpPr>
        <p:spPr>
          <a:xfrm>
            <a:off x="2621117" y="1162771"/>
            <a:ext cx="1847547"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Unified Customer Profile</a:t>
            </a:r>
          </a:p>
          <a:p>
            <a:pPr defTabSz="914396"/>
            <a:endParaRPr lang="en-US" sz="800" b="1">
              <a:solidFill>
                <a:srgbClr val="000000"/>
              </a:solidFill>
              <a:latin typeface="Segoe UI"/>
            </a:endParaRPr>
          </a:p>
        </p:txBody>
      </p:sp>
      <p:sp>
        <p:nvSpPr>
          <p:cNvPr id="17" name="Rectangle 16">
            <a:extLst>
              <a:ext uri="{FF2B5EF4-FFF2-40B4-BE49-F238E27FC236}">
                <a16:creationId xmlns:a16="http://schemas.microsoft.com/office/drawing/2014/main" id="{88628C61-D4A9-4AA8-B483-C19FA8ECB4EE}"/>
              </a:ext>
            </a:extLst>
          </p:cNvPr>
          <p:cNvSpPr/>
          <p:nvPr/>
        </p:nvSpPr>
        <p:spPr bwMode="auto">
          <a:xfrm>
            <a:off x="5012095" y="1628986"/>
            <a:ext cx="2106428" cy="106987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8" name="TextBox 17">
            <a:extLst>
              <a:ext uri="{FF2B5EF4-FFF2-40B4-BE49-F238E27FC236}">
                <a16:creationId xmlns:a16="http://schemas.microsoft.com/office/drawing/2014/main" id="{D19C0BD9-0070-4E10-AF38-0E89565C0E6C}"/>
              </a:ext>
            </a:extLst>
          </p:cNvPr>
          <p:cNvSpPr txBox="1"/>
          <p:nvPr/>
        </p:nvSpPr>
        <p:spPr>
          <a:xfrm>
            <a:off x="5286365" y="1989246"/>
            <a:ext cx="1786599" cy="630942"/>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Customer Retail Banking Controls</a:t>
            </a:r>
          </a:p>
          <a:p>
            <a:pPr marL="171450" indent="-171450" defTabSz="914396">
              <a:buFont typeface="Arial" panose="020B0604020202020204" pitchFamily="34" charset="0"/>
              <a:buChar char="•"/>
            </a:pPr>
            <a:r>
              <a:rPr lang="en-US" sz="800">
                <a:solidFill>
                  <a:srgbClr val="000000"/>
                </a:solidFill>
                <a:latin typeface="Segoe UI"/>
              </a:rPr>
              <a:t>Customer snapshot</a:t>
            </a:r>
          </a:p>
          <a:p>
            <a:pPr marL="171450" indent="-171450" defTabSz="914396">
              <a:buFont typeface="Arial" panose="020B0604020202020204" pitchFamily="34" charset="0"/>
              <a:buChar char="•"/>
            </a:pPr>
            <a:r>
              <a:rPr lang="en-US" sz="800">
                <a:solidFill>
                  <a:srgbClr val="000000"/>
                </a:solidFill>
                <a:latin typeface="Segoe UI"/>
              </a:rPr>
              <a:t>Life Events</a:t>
            </a:r>
          </a:p>
          <a:p>
            <a:pPr marL="171450" indent="-171450" defTabSz="914396">
              <a:buFont typeface="Arial" panose="020B0604020202020204" pitchFamily="34" charset="0"/>
              <a:buChar char="•"/>
            </a:pPr>
            <a:r>
              <a:rPr lang="en-US" sz="800">
                <a:solidFill>
                  <a:srgbClr val="000000"/>
                </a:solidFill>
                <a:latin typeface="Segoe UI"/>
              </a:rPr>
              <a:t>Financial Holdings</a:t>
            </a:r>
          </a:p>
        </p:txBody>
      </p:sp>
      <p:pic>
        <p:nvPicPr>
          <p:cNvPr id="19" name="Picture 18" descr="Shape&#10;&#10;Description automatically generated">
            <a:extLst>
              <a:ext uri="{FF2B5EF4-FFF2-40B4-BE49-F238E27FC236}">
                <a16:creationId xmlns:a16="http://schemas.microsoft.com/office/drawing/2014/main" id="{B05F00B6-E778-42B9-B37E-9A13DA0A0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3106" y="1967230"/>
            <a:ext cx="212242" cy="212240"/>
          </a:xfrm>
          <a:prstGeom prst="rect">
            <a:avLst/>
          </a:prstGeom>
          <a:effectLst>
            <a:outerShdw blurRad="76200" dist="38100" dir="5400000" algn="t" rotWithShape="0">
              <a:prstClr val="black">
                <a:alpha val="20000"/>
              </a:prstClr>
            </a:outerShdw>
          </a:effectLst>
        </p:spPr>
      </p:pic>
      <p:sp>
        <p:nvSpPr>
          <p:cNvPr id="20" name="TextBox 19">
            <a:extLst>
              <a:ext uri="{FF2B5EF4-FFF2-40B4-BE49-F238E27FC236}">
                <a16:creationId xmlns:a16="http://schemas.microsoft.com/office/drawing/2014/main" id="{EE970548-3174-4270-BA82-31E4F8ACEDFC}"/>
              </a:ext>
            </a:extLst>
          </p:cNvPr>
          <p:cNvSpPr txBox="1"/>
          <p:nvPr/>
        </p:nvSpPr>
        <p:spPr>
          <a:xfrm>
            <a:off x="5122645" y="1155802"/>
            <a:ext cx="1923395" cy="26161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Banking Customer Engagement</a:t>
            </a:r>
            <a:endParaRPr lang="en-US" sz="800" b="1">
              <a:solidFill>
                <a:srgbClr val="000000"/>
              </a:solidFill>
              <a:latin typeface="Segoe UI"/>
            </a:endParaRPr>
          </a:p>
        </p:txBody>
      </p:sp>
      <p:pic>
        <p:nvPicPr>
          <p:cNvPr id="21" name="Customer Service ICON">
            <a:extLst>
              <a:ext uri="{FF2B5EF4-FFF2-40B4-BE49-F238E27FC236}">
                <a16:creationId xmlns:a16="http://schemas.microsoft.com/office/drawing/2014/main" id="{A9ADD350-BE2C-405B-8BBC-0A5712360F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34639" y="1693320"/>
            <a:ext cx="217035" cy="217035"/>
          </a:xfrm>
          <a:prstGeom prst="rect">
            <a:avLst/>
          </a:prstGeom>
        </p:spPr>
      </p:pic>
      <p:sp>
        <p:nvSpPr>
          <p:cNvPr id="23" name="TextBox 22">
            <a:extLst>
              <a:ext uri="{FF2B5EF4-FFF2-40B4-BE49-F238E27FC236}">
                <a16:creationId xmlns:a16="http://schemas.microsoft.com/office/drawing/2014/main" id="{93621E17-D1BF-475A-A63E-09D072BE1C9A}"/>
              </a:ext>
            </a:extLst>
          </p:cNvPr>
          <p:cNvSpPr txBox="1"/>
          <p:nvPr/>
        </p:nvSpPr>
        <p:spPr>
          <a:xfrm>
            <a:off x="5291576" y="1678691"/>
            <a:ext cx="1847547" cy="276999"/>
          </a:xfrm>
          <a:prstGeom prst="rect">
            <a:avLst/>
          </a:prstGeom>
          <a:noFill/>
        </p:spPr>
        <p:txBody>
          <a:bodyPr wrap="square" lIns="0" tIns="0" rIns="0" bIns="0" rtlCol="0">
            <a:spAutoFit/>
          </a:bodyPr>
          <a:lstStyle/>
          <a:p>
            <a:pPr defTabSz="914396"/>
            <a:r>
              <a:rPr lang="en-US" sz="900">
                <a:solidFill>
                  <a:srgbClr val="000000"/>
                </a:solidFill>
                <a:latin typeface="Segoe UI"/>
              </a:rPr>
              <a:t>Dynamics 365 Omnichannel for Customer Service</a:t>
            </a:r>
          </a:p>
        </p:txBody>
      </p:sp>
      <p:sp>
        <p:nvSpPr>
          <p:cNvPr id="24" name="Rectangle 23">
            <a:extLst>
              <a:ext uri="{FF2B5EF4-FFF2-40B4-BE49-F238E27FC236}">
                <a16:creationId xmlns:a16="http://schemas.microsoft.com/office/drawing/2014/main" id="{D53CDC9A-12A8-43AB-B973-8384EABF19A2}"/>
              </a:ext>
            </a:extLst>
          </p:cNvPr>
          <p:cNvSpPr/>
          <p:nvPr/>
        </p:nvSpPr>
        <p:spPr bwMode="auto">
          <a:xfrm>
            <a:off x="7307100" y="4541418"/>
            <a:ext cx="2136625" cy="39199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5" name="TextBox 24">
            <a:extLst>
              <a:ext uri="{FF2B5EF4-FFF2-40B4-BE49-F238E27FC236}">
                <a16:creationId xmlns:a16="http://schemas.microsoft.com/office/drawing/2014/main" id="{70016390-44B8-4579-9070-91240E397F15}"/>
              </a:ext>
            </a:extLst>
          </p:cNvPr>
          <p:cNvSpPr txBox="1"/>
          <p:nvPr/>
        </p:nvSpPr>
        <p:spPr>
          <a:xfrm>
            <a:off x="7617608" y="4500429"/>
            <a:ext cx="1619934"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Loan Onboarding Data Model </a:t>
            </a:r>
            <a:endParaRPr lang="en-US" sz="900" b="1">
              <a:solidFill>
                <a:srgbClr val="000000"/>
              </a:solidFill>
              <a:latin typeface="Segoe UI"/>
            </a:endParaRPr>
          </a:p>
          <a:p>
            <a:pPr defTabSz="914396"/>
            <a:endParaRPr lang="en-US" sz="800" b="1">
              <a:solidFill>
                <a:srgbClr val="000000"/>
              </a:solidFill>
              <a:latin typeface="Segoe UI"/>
            </a:endParaRPr>
          </a:p>
        </p:txBody>
      </p:sp>
      <p:cxnSp>
        <p:nvCxnSpPr>
          <p:cNvPr id="33" name="Straight Arrow Connector 32">
            <a:extLst>
              <a:ext uri="{FF2B5EF4-FFF2-40B4-BE49-F238E27FC236}">
                <a16:creationId xmlns:a16="http://schemas.microsoft.com/office/drawing/2014/main" id="{E615B7D9-B604-49CA-A910-D2F2336CC7F2}"/>
              </a:ext>
            </a:extLst>
          </p:cNvPr>
          <p:cNvCxnSpPr>
            <a:cxnSpLocks/>
          </p:cNvCxnSpPr>
          <p:nvPr/>
        </p:nvCxnSpPr>
        <p:spPr>
          <a:xfrm flipV="1">
            <a:off x="6530111" y="5473867"/>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E6B676-552D-4A04-B7AD-DF0CD549654F}"/>
              </a:ext>
            </a:extLst>
          </p:cNvPr>
          <p:cNvCxnSpPr>
            <a:cxnSpLocks/>
          </p:cNvCxnSpPr>
          <p:nvPr/>
        </p:nvCxnSpPr>
        <p:spPr>
          <a:xfrm flipV="1">
            <a:off x="8338150" y="4307628"/>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ACD367E-DE55-4241-88ED-84F0B3438397}"/>
              </a:ext>
            </a:extLst>
          </p:cNvPr>
          <p:cNvSpPr/>
          <p:nvPr/>
        </p:nvSpPr>
        <p:spPr bwMode="auto">
          <a:xfrm>
            <a:off x="7297523" y="3918252"/>
            <a:ext cx="998273"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8" name="Rectangle 37">
            <a:extLst>
              <a:ext uri="{FF2B5EF4-FFF2-40B4-BE49-F238E27FC236}">
                <a16:creationId xmlns:a16="http://schemas.microsoft.com/office/drawing/2014/main" id="{73C5AEE3-D0E3-41A7-B682-B9208623D40C}"/>
              </a:ext>
            </a:extLst>
          </p:cNvPr>
          <p:cNvSpPr/>
          <p:nvPr/>
        </p:nvSpPr>
        <p:spPr bwMode="auto">
          <a:xfrm>
            <a:off x="8375412" y="3921939"/>
            <a:ext cx="1064899" cy="37730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9" name="Rectangle 38">
            <a:extLst>
              <a:ext uri="{FF2B5EF4-FFF2-40B4-BE49-F238E27FC236}">
                <a16:creationId xmlns:a16="http://schemas.microsoft.com/office/drawing/2014/main" id="{4E783B22-5210-4F28-9677-5A52D66DA15B}"/>
              </a:ext>
            </a:extLst>
          </p:cNvPr>
          <p:cNvSpPr/>
          <p:nvPr/>
        </p:nvSpPr>
        <p:spPr bwMode="auto">
          <a:xfrm>
            <a:off x="7279337" y="3266044"/>
            <a:ext cx="998273"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40" name="Rectangle 39">
            <a:extLst>
              <a:ext uri="{FF2B5EF4-FFF2-40B4-BE49-F238E27FC236}">
                <a16:creationId xmlns:a16="http://schemas.microsoft.com/office/drawing/2014/main" id="{BC5F0E53-C3E5-4190-8E0F-E050CBDEAAE3}"/>
              </a:ext>
            </a:extLst>
          </p:cNvPr>
          <p:cNvSpPr/>
          <p:nvPr/>
        </p:nvSpPr>
        <p:spPr bwMode="auto">
          <a:xfrm>
            <a:off x="8357226" y="3269731"/>
            <a:ext cx="1064899" cy="37730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41" name="TextBox 40">
            <a:extLst>
              <a:ext uri="{FF2B5EF4-FFF2-40B4-BE49-F238E27FC236}">
                <a16:creationId xmlns:a16="http://schemas.microsoft.com/office/drawing/2014/main" id="{BED83F00-B145-42C8-ADC8-A060308E7776}"/>
              </a:ext>
            </a:extLst>
          </p:cNvPr>
          <p:cNvSpPr txBox="1"/>
          <p:nvPr/>
        </p:nvSpPr>
        <p:spPr>
          <a:xfrm>
            <a:off x="7332475" y="3332127"/>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Plugins</a:t>
            </a:r>
          </a:p>
        </p:txBody>
      </p:sp>
      <p:sp>
        <p:nvSpPr>
          <p:cNvPr id="42" name="TextBox 41">
            <a:extLst>
              <a:ext uri="{FF2B5EF4-FFF2-40B4-BE49-F238E27FC236}">
                <a16:creationId xmlns:a16="http://schemas.microsoft.com/office/drawing/2014/main" id="{9E4F7127-AB36-4F04-BE68-EFE4F66C17EA}"/>
              </a:ext>
            </a:extLst>
          </p:cNvPr>
          <p:cNvSpPr txBox="1"/>
          <p:nvPr/>
        </p:nvSpPr>
        <p:spPr>
          <a:xfrm>
            <a:off x="8465160" y="3306632"/>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Business Process</a:t>
            </a:r>
          </a:p>
        </p:txBody>
      </p:sp>
      <p:sp>
        <p:nvSpPr>
          <p:cNvPr id="43" name="TextBox 42">
            <a:extLst>
              <a:ext uri="{FF2B5EF4-FFF2-40B4-BE49-F238E27FC236}">
                <a16:creationId xmlns:a16="http://schemas.microsoft.com/office/drawing/2014/main" id="{FFB3542D-0003-47E4-B58D-EA07553CF450}"/>
              </a:ext>
            </a:extLst>
          </p:cNvPr>
          <p:cNvSpPr txBox="1"/>
          <p:nvPr/>
        </p:nvSpPr>
        <p:spPr>
          <a:xfrm>
            <a:off x="7355684" y="3974545"/>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Mgmt Logic</a:t>
            </a:r>
          </a:p>
        </p:txBody>
      </p:sp>
      <p:sp>
        <p:nvSpPr>
          <p:cNvPr id="44" name="TextBox 43">
            <a:extLst>
              <a:ext uri="{FF2B5EF4-FFF2-40B4-BE49-F238E27FC236}">
                <a16:creationId xmlns:a16="http://schemas.microsoft.com/office/drawing/2014/main" id="{753495F2-F9D2-4782-9F48-846EDDE62AC1}"/>
              </a:ext>
            </a:extLst>
          </p:cNvPr>
          <p:cNvSpPr txBox="1"/>
          <p:nvPr/>
        </p:nvSpPr>
        <p:spPr>
          <a:xfrm>
            <a:off x="8408387" y="3991454"/>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Document Rule Engine</a:t>
            </a:r>
          </a:p>
        </p:txBody>
      </p:sp>
      <p:sp>
        <p:nvSpPr>
          <p:cNvPr id="45" name="Rectangle 44">
            <a:extLst>
              <a:ext uri="{FF2B5EF4-FFF2-40B4-BE49-F238E27FC236}">
                <a16:creationId xmlns:a16="http://schemas.microsoft.com/office/drawing/2014/main" id="{58F39368-381C-4A55-B583-7EA68DD9D5BB}"/>
              </a:ext>
            </a:extLst>
          </p:cNvPr>
          <p:cNvSpPr/>
          <p:nvPr/>
        </p:nvSpPr>
        <p:spPr>
          <a:xfrm>
            <a:off x="7251812" y="1187315"/>
            <a:ext cx="2281627" cy="159987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028F582C-670F-4B2C-9717-7478D3002928}"/>
              </a:ext>
            </a:extLst>
          </p:cNvPr>
          <p:cNvSpPr txBox="1"/>
          <p:nvPr/>
        </p:nvSpPr>
        <p:spPr>
          <a:xfrm>
            <a:off x="7493120" y="1155828"/>
            <a:ext cx="1737100"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Customer onboarding</a:t>
            </a:r>
          </a:p>
          <a:p>
            <a:pPr defTabSz="914396"/>
            <a:endParaRPr lang="en-US" sz="800" b="1">
              <a:solidFill>
                <a:srgbClr val="000000"/>
              </a:solidFill>
              <a:latin typeface="Segoe UI"/>
            </a:endParaRPr>
          </a:p>
        </p:txBody>
      </p:sp>
      <p:grpSp>
        <p:nvGrpSpPr>
          <p:cNvPr id="54" name="Group 53">
            <a:extLst>
              <a:ext uri="{FF2B5EF4-FFF2-40B4-BE49-F238E27FC236}">
                <a16:creationId xmlns:a16="http://schemas.microsoft.com/office/drawing/2014/main" id="{450E6295-244C-4887-9041-EF2891EAA168}"/>
              </a:ext>
            </a:extLst>
          </p:cNvPr>
          <p:cNvGrpSpPr/>
          <p:nvPr/>
        </p:nvGrpSpPr>
        <p:grpSpPr>
          <a:xfrm>
            <a:off x="7329180" y="1504867"/>
            <a:ext cx="2114545" cy="384721"/>
            <a:chOff x="7329180" y="1504867"/>
            <a:chExt cx="2114545" cy="384721"/>
          </a:xfrm>
        </p:grpSpPr>
        <p:sp>
          <p:nvSpPr>
            <p:cNvPr id="56" name="Rectangle 55">
              <a:extLst>
                <a:ext uri="{FF2B5EF4-FFF2-40B4-BE49-F238E27FC236}">
                  <a16:creationId xmlns:a16="http://schemas.microsoft.com/office/drawing/2014/main" id="{1156A709-EBC6-47CD-A9A0-CE83721DB7B7}"/>
                </a:ext>
              </a:extLst>
            </p:cNvPr>
            <p:cNvSpPr/>
            <p:nvPr/>
          </p:nvSpPr>
          <p:spPr bwMode="auto">
            <a:xfrm>
              <a:off x="7329180" y="1504867"/>
              <a:ext cx="2114545" cy="38472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59" name="TextBox 58">
              <a:extLst>
                <a:ext uri="{FF2B5EF4-FFF2-40B4-BE49-F238E27FC236}">
                  <a16:creationId xmlns:a16="http://schemas.microsoft.com/office/drawing/2014/main" id="{DBA4C8FC-E24C-4A9C-B204-A114DD06DB5B}"/>
                </a:ext>
              </a:extLst>
            </p:cNvPr>
            <p:cNvSpPr txBox="1"/>
            <p:nvPr/>
          </p:nvSpPr>
          <p:spPr>
            <a:xfrm>
              <a:off x="7615142" y="1606851"/>
              <a:ext cx="1786599" cy="138499"/>
            </a:xfrm>
            <a:prstGeom prst="rect">
              <a:avLst/>
            </a:prstGeom>
            <a:noFill/>
          </p:spPr>
          <p:txBody>
            <a:bodyPr wrap="square" lIns="0" tIns="0" rIns="0" bIns="0" rtlCol="0">
              <a:spAutoFit/>
            </a:bodyPr>
            <a:lstStyle/>
            <a:p>
              <a:pPr defTabSz="914396"/>
              <a:r>
                <a:rPr lang="en-US" sz="900">
                  <a:solidFill>
                    <a:srgbClr val="000000"/>
                  </a:solidFill>
                  <a:latin typeface="Segoe UI"/>
                </a:rPr>
                <a:t>Sample Power Apps Portal</a:t>
              </a:r>
            </a:p>
          </p:txBody>
        </p:sp>
        <p:pic>
          <p:nvPicPr>
            <p:cNvPr id="61" name="Picture 60" descr="Shape&#10;&#10;Description automatically generated">
              <a:extLst>
                <a:ext uri="{FF2B5EF4-FFF2-40B4-BE49-F238E27FC236}">
                  <a16:creationId xmlns:a16="http://schemas.microsoft.com/office/drawing/2014/main" id="{1FE756B6-6B8F-4C81-9987-884F83684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1237" y="1584115"/>
              <a:ext cx="212242" cy="212240"/>
            </a:xfrm>
            <a:prstGeom prst="rect">
              <a:avLst/>
            </a:prstGeom>
            <a:effectLst>
              <a:outerShdw blurRad="76200" dist="38100" dir="5400000" algn="t" rotWithShape="0">
                <a:prstClr val="black">
                  <a:alpha val="20000"/>
                </a:prstClr>
              </a:outerShdw>
            </a:effectLst>
          </p:spPr>
        </p:pic>
      </p:grpSp>
      <p:cxnSp>
        <p:nvCxnSpPr>
          <p:cNvPr id="63" name="Straight Arrow Connector 62">
            <a:extLst>
              <a:ext uri="{FF2B5EF4-FFF2-40B4-BE49-F238E27FC236}">
                <a16:creationId xmlns:a16="http://schemas.microsoft.com/office/drawing/2014/main" id="{1D04565D-C2A7-441F-97BA-D07DA7AE4C89}"/>
              </a:ext>
            </a:extLst>
          </p:cNvPr>
          <p:cNvCxnSpPr>
            <a:cxnSpLocks/>
          </p:cNvCxnSpPr>
          <p:nvPr/>
        </p:nvCxnSpPr>
        <p:spPr>
          <a:xfrm flipV="1">
            <a:off x="8338150" y="3688530"/>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199A76B-1C05-44A7-BBC8-F53CB921845C}"/>
              </a:ext>
            </a:extLst>
          </p:cNvPr>
          <p:cNvSpPr/>
          <p:nvPr/>
        </p:nvSpPr>
        <p:spPr>
          <a:xfrm>
            <a:off x="9603870" y="1178134"/>
            <a:ext cx="2281627" cy="162299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7266BAB5-81F3-4A11-839B-96EFD3D8EF9E}"/>
              </a:ext>
            </a:extLst>
          </p:cNvPr>
          <p:cNvSpPr txBox="1"/>
          <p:nvPr/>
        </p:nvSpPr>
        <p:spPr>
          <a:xfrm>
            <a:off x="9967583" y="1939336"/>
            <a:ext cx="1786599" cy="523220"/>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Collaboration Manager – Model Driven App</a:t>
            </a:r>
          </a:p>
          <a:p>
            <a:pPr defTabSz="914396"/>
            <a:endParaRPr lang="en-US" sz="900">
              <a:solidFill>
                <a:srgbClr val="000000"/>
              </a:solidFill>
              <a:latin typeface="Segoe UI"/>
            </a:endParaRPr>
          </a:p>
        </p:txBody>
      </p:sp>
      <p:pic>
        <p:nvPicPr>
          <p:cNvPr id="71" name="Picture 70" descr="Shape&#10;&#10;Description automatically generated">
            <a:extLst>
              <a:ext uri="{FF2B5EF4-FFF2-40B4-BE49-F238E27FC236}">
                <a16:creationId xmlns:a16="http://schemas.microsoft.com/office/drawing/2014/main" id="{F460FCFF-23D7-4764-88EF-BD3E74DBBF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03742" y="1945781"/>
            <a:ext cx="212242" cy="212240"/>
          </a:xfrm>
          <a:prstGeom prst="rect">
            <a:avLst/>
          </a:prstGeom>
          <a:effectLst>
            <a:outerShdw blurRad="76200" dist="38100" dir="5400000" algn="t" rotWithShape="0">
              <a:prstClr val="black">
                <a:alpha val="20000"/>
              </a:prstClr>
            </a:outerShdw>
          </a:effectLst>
        </p:spPr>
      </p:pic>
      <p:sp>
        <p:nvSpPr>
          <p:cNvPr id="73" name="TextBox 72">
            <a:extLst>
              <a:ext uri="{FF2B5EF4-FFF2-40B4-BE49-F238E27FC236}">
                <a16:creationId xmlns:a16="http://schemas.microsoft.com/office/drawing/2014/main" id="{7BB4E2D3-AB5A-4761-85F5-7795054CDD28}"/>
              </a:ext>
            </a:extLst>
          </p:cNvPr>
          <p:cNvSpPr txBox="1"/>
          <p:nvPr/>
        </p:nvSpPr>
        <p:spPr>
          <a:xfrm>
            <a:off x="9842839" y="1170653"/>
            <a:ext cx="1737100"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Collaboration manager</a:t>
            </a:r>
          </a:p>
          <a:p>
            <a:pPr defTabSz="914396"/>
            <a:endParaRPr lang="en-US" sz="800" b="1">
              <a:solidFill>
                <a:srgbClr val="000000"/>
              </a:solidFill>
              <a:latin typeface="Segoe UI"/>
            </a:endParaRPr>
          </a:p>
        </p:txBody>
      </p:sp>
      <p:pic>
        <p:nvPicPr>
          <p:cNvPr id="75" name="Picture 74" descr="A picture containing icon&#10;&#10;Description automatically generated">
            <a:extLst>
              <a:ext uri="{FF2B5EF4-FFF2-40B4-BE49-F238E27FC236}">
                <a16:creationId xmlns:a16="http://schemas.microsoft.com/office/drawing/2014/main" id="{EDC01B73-A1C7-4E69-9E9B-59C6F109A0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10426" y="1591110"/>
            <a:ext cx="434710" cy="434710"/>
          </a:xfrm>
          <a:prstGeom prst="rect">
            <a:avLst/>
          </a:prstGeom>
          <a:effectLst>
            <a:outerShdw blurRad="76200" dist="38100" dir="5400000" algn="t" rotWithShape="0">
              <a:prstClr val="black">
                <a:alpha val="20000"/>
              </a:prstClr>
            </a:outerShdw>
          </a:effectLst>
        </p:spPr>
      </p:pic>
      <p:sp>
        <p:nvSpPr>
          <p:cNvPr id="77" name="TextBox 76">
            <a:extLst>
              <a:ext uri="{FF2B5EF4-FFF2-40B4-BE49-F238E27FC236}">
                <a16:creationId xmlns:a16="http://schemas.microsoft.com/office/drawing/2014/main" id="{61D132B8-AE30-4FE9-9CA8-A1FF71228665}"/>
              </a:ext>
            </a:extLst>
          </p:cNvPr>
          <p:cNvSpPr txBox="1"/>
          <p:nvPr/>
        </p:nvSpPr>
        <p:spPr>
          <a:xfrm>
            <a:off x="9967583" y="1718840"/>
            <a:ext cx="1041159" cy="138499"/>
          </a:xfrm>
          <a:prstGeom prst="rect">
            <a:avLst/>
          </a:prstGeom>
          <a:noFill/>
        </p:spPr>
        <p:txBody>
          <a:bodyPr wrap="square" lIns="0" tIns="0" rIns="0" bIns="0" rtlCol="0">
            <a:spAutoFit/>
          </a:bodyPr>
          <a:lstStyle/>
          <a:p>
            <a:pPr defTabSz="914396"/>
            <a:r>
              <a:rPr lang="en-US" sz="900">
                <a:solidFill>
                  <a:srgbClr val="000000"/>
                </a:solidFill>
                <a:latin typeface="Segoe UI"/>
              </a:rPr>
              <a:t>Microsoft Teams</a:t>
            </a:r>
          </a:p>
        </p:txBody>
      </p:sp>
      <p:sp>
        <p:nvSpPr>
          <p:cNvPr id="79" name="Rectangle 78">
            <a:extLst>
              <a:ext uri="{FF2B5EF4-FFF2-40B4-BE49-F238E27FC236}">
                <a16:creationId xmlns:a16="http://schemas.microsoft.com/office/drawing/2014/main" id="{E0D25D47-C559-4C2E-A8A7-2874542A260D}"/>
              </a:ext>
            </a:extLst>
          </p:cNvPr>
          <p:cNvSpPr/>
          <p:nvPr/>
        </p:nvSpPr>
        <p:spPr bwMode="auto">
          <a:xfrm>
            <a:off x="9553950" y="3222802"/>
            <a:ext cx="724067" cy="52322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81" name="TextBox 80">
            <a:extLst>
              <a:ext uri="{FF2B5EF4-FFF2-40B4-BE49-F238E27FC236}">
                <a16:creationId xmlns:a16="http://schemas.microsoft.com/office/drawing/2014/main" id="{AED6078C-71D1-4409-BA4B-D132AA294A71}"/>
              </a:ext>
            </a:extLst>
          </p:cNvPr>
          <p:cNvSpPr txBox="1"/>
          <p:nvPr/>
        </p:nvSpPr>
        <p:spPr>
          <a:xfrm>
            <a:off x="9578591" y="3222802"/>
            <a:ext cx="721551" cy="52322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Collaboration Toolkit DM</a:t>
            </a:r>
            <a:endParaRPr lang="en-US" sz="900" b="1">
              <a:solidFill>
                <a:srgbClr val="000000"/>
              </a:solidFill>
              <a:latin typeface="Segoe UI"/>
            </a:endParaRPr>
          </a:p>
          <a:p>
            <a:pPr defTabSz="914396"/>
            <a:endParaRPr lang="en-US" sz="800" b="1">
              <a:solidFill>
                <a:srgbClr val="000000"/>
              </a:solidFill>
              <a:latin typeface="Segoe UI"/>
            </a:endParaRPr>
          </a:p>
        </p:txBody>
      </p:sp>
      <p:cxnSp>
        <p:nvCxnSpPr>
          <p:cNvPr id="85" name="Connector: Elbow 84">
            <a:extLst>
              <a:ext uri="{FF2B5EF4-FFF2-40B4-BE49-F238E27FC236}">
                <a16:creationId xmlns:a16="http://schemas.microsoft.com/office/drawing/2014/main" id="{4032C01D-A2AF-45CB-9868-C4DF2647780F}"/>
              </a:ext>
            </a:extLst>
          </p:cNvPr>
          <p:cNvCxnSpPr>
            <a:cxnSpLocks/>
            <a:stCxn id="47" idx="0"/>
            <a:endCxn id="79" idx="2"/>
          </p:cNvCxnSpPr>
          <p:nvPr/>
        </p:nvCxnSpPr>
        <p:spPr>
          <a:xfrm flipV="1">
            <a:off x="9449834" y="3763607"/>
            <a:ext cx="507180" cy="1002558"/>
          </a:xfrm>
          <a:prstGeom prst="bentConnector3">
            <a:avLst>
              <a:gd name="adj1" fmla="val 101210"/>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F8C9BAD-D4D5-485E-A786-7B202D0B39D9}"/>
              </a:ext>
            </a:extLst>
          </p:cNvPr>
          <p:cNvSpPr/>
          <p:nvPr/>
        </p:nvSpPr>
        <p:spPr>
          <a:xfrm>
            <a:off x="9949642" y="2404236"/>
            <a:ext cx="1405658" cy="162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96"/>
            <a:r>
              <a:rPr lang="en-US" sz="800">
                <a:solidFill>
                  <a:srgbClr val="000000"/>
                </a:solidFill>
                <a:latin typeface="Segoe UI"/>
              </a:rPr>
              <a:t>Collaboration PCF controls</a:t>
            </a:r>
          </a:p>
        </p:txBody>
      </p:sp>
      <p:sp>
        <p:nvSpPr>
          <p:cNvPr id="109" name="Rectangle 108">
            <a:extLst>
              <a:ext uri="{FF2B5EF4-FFF2-40B4-BE49-F238E27FC236}">
                <a16:creationId xmlns:a16="http://schemas.microsoft.com/office/drawing/2014/main" id="{F36C5D27-D6EE-4077-AB2D-F0F6131A4702}"/>
              </a:ext>
            </a:extLst>
          </p:cNvPr>
          <p:cNvSpPr/>
          <p:nvPr/>
        </p:nvSpPr>
        <p:spPr bwMode="auto">
          <a:xfrm>
            <a:off x="10512916" y="3331031"/>
            <a:ext cx="1040606" cy="288383"/>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a:t>
            </a:r>
            <a:b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Graph</a:t>
            </a:r>
          </a:p>
        </p:txBody>
      </p:sp>
      <p:pic>
        <p:nvPicPr>
          <p:cNvPr id="111" name="Picture 6" descr="PowerShell Gallery | Packages matching Tags:&quot;Microsoft&quot;">
            <a:extLst>
              <a:ext uri="{FF2B5EF4-FFF2-40B4-BE49-F238E27FC236}">
                <a16:creationId xmlns:a16="http://schemas.microsoft.com/office/drawing/2014/main" id="{BBF1BE05-691C-4A48-BE7C-0CC9B8CCE7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04487" y="3380405"/>
            <a:ext cx="219156" cy="190050"/>
          </a:xfrm>
          <a:prstGeom prst="rect">
            <a:avLst/>
          </a:prstGeom>
          <a:noFill/>
          <a:extLst>
            <a:ext uri="{909E8E84-426E-40DD-AFC4-6F175D3DCCD1}">
              <a14:hiddenFill xmlns:a14="http://schemas.microsoft.com/office/drawing/2010/main">
                <a:solidFill>
                  <a:srgbClr val="FFFFFF"/>
                </a:solidFill>
              </a14:hiddenFill>
            </a:ext>
          </a:extLst>
        </p:spPr>
      </p:pic>
      <p:cxnSp>
        <p:nvCxnSpPr>
          <p:cNvPr id="113" name="Straight Arrow Connector 112">
            <a:extLst>
              <a:ext uri="{FF2B5EF4-FFF2-40B4-BE49-F238E27FC236}">
                <a16:creationId xmlns:a16="http://schemas.microsoft.com/office/drawing/2014/main" id="{4C2CE6F4-A8A7-4E7E-BE17-811F2A3FFEFF}"/>
              </a:ext>
            </a:extLst>
          </p:cNvPr>
          <p:cNvCxnSpPr>
            <a:cxnSpLocks/>
          </p:cNvCxnSpPr>
          <p:nvPr/>
        </p:nvCxnSpPr>
        <p:spPr>
          <a:xfrm flipV="1">
            <a:off x="10917416" y="2582941"/>
            <a:ext cx="0" cy="73967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D51587B-29C7-4A23-9E09-D06437680339}"/>
              </a:ext>
            </a:extLst>
          </p:cNvPr>
          <p:cNvCxnSpPr>
            <a:cxnSpLocks/>
            <a:stCxn id="109" idx="1"/>
            <a:endCxn id="81" idx="3"/>
          </p:cNvCxnSpPr>
          <p:nvPr/>
        </p:nvCxnSpPr>
        <p:spPr>
          <a:xfrm flipH="1">
            <a:off x="10300142" y="3475223"/>
            <a:ext cx="212774" cy="918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04518C5-83AD-45B2-BA5A-EC415F508A33}"/>
              </a:ext>
            </a:extLst>
          </p:cNvPr>
          <p:cNvCxnSpPr>
            <a:cxnSpLocks/>
          </p:cNvCxnSpPr>
          <p:nvPr/>
        </p:nvCxnSpPr>
        <p:spPr>
          <a:xfrm flipV="1">
            <a:off x="10921299" y="3688531"/>
            <a:ext cx="0" cy="43860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EEBCAB45-DD17-4DEB-92AF-8D47F4B0C48F}"/>
              </a:ext>
            </a:extLst>
          </p:cNvPr>
          <p:cNvSpPr/>
          <p:nvPr/>
        </p:nvSpPr>
        <p:spPr bwMode="auto">
          <a:xfrm>
            <a:off x="10469785" y="4171601"/>
            <a:ext cx="1369513" cy="1541739"/>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9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 365</a:t>
            </a:r>
          </a:p>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lang="en-US" sz="800" kern="0">
              <a:solidFill>
                <a:schemeClr val="tx1"/>
              </a:solidFill>
              <a:latin typeface="Segoe UI Semibold"/>
              <a:cs typeface="Segoe UI" panose="020B0502040204020203" pitchFamily="34" charset="0"/>
            </a:endParaRPr>
          </a:p>
        </p:txBody>
      </p:sp>
      <p:sp>
        <p:nvSpPr>
          <p:cNvPr id="149" name="TextBox 148">
            <a:extLst>
              <a:ext uri="{FF2B5EF4-FFF2-40B4-BE49-F238E27FC236}">
                <a16:creationId xmlns:a16="http://schemas.microsoft.com/office/drawing/2014/main" id="{2CB2BFAA-323E-4BB5-8E13-7A5B28551BAA}"/>
              </a:ext>
            </a:extLst>
          </p:cNvPr>
          <p:cNvSpPr txBox="1"/>
          <p:nvPr/>
        </p:nvSpPr>
        <p:spPr>
          <a:xfrm>
            <a:off x="10662468" y="4550221"/>
            <a:ext cx="1026267" cy="1061829"/>
          </a:xfrm>
          <a:prstGeom prst="rect">
            <a:avLst/>
          </a:prstGeom>
          <a:noFill/>
        </p:spPr>
        <p:txBody>
          <a:bodyPr wrap="square" rtlCol="0">
            <a:spAutoFit/>
          </a:bodyPr>
          <a:lstStyle/>
          <a:p>
            <a:r>
              <a:rPr lang="en-US" sz="900">
                <a:solidFill>
                  <a:srgbClr val="000000"/>
                </a:solidFill>
                <a:latin typeface="Segoe UI"/>
              </a:rPr>
              <a:t>  Planner</a:t>
            </a:r>
          </a:p>
          <a:p>
            <a:endParaRPr lang="en-US" sz="900">
              <a:solidFill>
                <a:srgbClr val="000000"/>
              </a:solidFill>
              <a:latin typeface="Segoe UI"/>
            </a:endParaRPr>
          </a:p>
          <a:p>
            <a:r>
              <a:rPr lang="en-US" sz="900">
                <a:solidFill>
                  <a:srgbClr val="000000"/>
                </a:solidFill>
                <a:latin typeface="Segoe UI"/>
              </a:rPr>
              <a:t>  Bookings</a:t>
            </a:r>
          </a:p>
          <a:p>
            <a:endParaRPr lang="en-US" sz="900">
              <a:solidFill>
                <a:srgbClr val="000000"/>
              </a:solidFill>
              <a:latin typeface="Segoe UI"/>
            </a:endParaRPr>
          </a:p>
          <a:p>
            <a:r>
              <a:rPr lang="en-US" sz="900">
                <a:solidFill>
                  <a:srgbClr val="000000"/>
                </a:solidFill>
                <a:latin typeface="Segoe UI"/>
              </a:rPr>
              <a:t>   SharePoint</a:t>
            </a:r>
          </a:p>
          <a:p>
            <a:endParaRPr lang="en-US" sz="900">
              <a:solidFill>
                <a:srgbClr val="000000"/>
              </a:solidFill>
              <a:latin typeface="Segoe UI"/>
            </a:endParaRPr>
          </a:p>
          <a:p>
            <a:r>
              <a:rPr lang="en-US" sz="900">
                <a:solidFill>
                  <a:srgbClr val="000000"/>
                </a:solidFill>
                <a:latin typeface="Segoe UI"/>
              </a:rPr>
              <a:t>   Outlook</a:t>
            </a:r>
          </a:p>
        </p:txBody>
      </p:sp>
      <p:pic>
        <p:nvPicPr>
          <p:cNvPr id="174" name="Picture 173">
            <a:extLst>
              <a:ext uri="{FF2B5EF4-FFF2-40B4-BE49-F238E27FC236}">
                <a16:creationId xmlns:a16="http://schemas.microsoft.com/office/drawing/2014/main" id="{E9CDA9B1-5CFA-4CBD-BF07-9443C5BBF255}"/>
              </a:ext>
            </a:extLst>
          </p:cNvPr>
          <p:cNvPicPr>
            <a:picLocks noChangeAspect="1"/>
          </p:cNvPicPr>
          <p:nvPr/>
        </p:nvPicPr>
        <p:blipFill>
          <a:blip r:embed="rId9"/>
          <a:stretch>
            <a:fillRect/>
          </a:stretch>
        </p:blipFill>
        <p:spPr>
          <a:xfrm>
            <a:off x="10454288" y="5052130"/>
            <a:ext cx="371443" cy="337676"/>
          </a:xfrm>
          <a:prstGeom prst="rect">
            <a:avLst/>
          </a:prstGeom>
        </p:spPr>
      </p:pic>
      <p:pic>
        <p:nvPicPr>
          <p:cNvPr id="177" name="Picture 176" descr="Graphical user interface, icon&#10;&#10;Description automatically generated">
            <a:extLst>
              <a:ext uri="{FF2B5EF4-FFF2-40B4-BE49-F238E27FC236}">
                <a16:creationId xmlns:a16="http://schemas.microsoft.com/office/drawing/2014/main" id="{D849C7F4-FECB-4187-AC11-78CD7CDB0F7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4288" y="5293857"/>
            <a:ext cx="429315" cy="429315"/>
          </a:xfrm>
          <a:prstGeom prst="rect">
            <a:avLst/>
          </a:prstGeom>
          <a:effectLst>
            <a:outerShdw blurRad="76200" dist="38100" dir="5400000" algn="t" rotWithShape="0">
              <a:prstClr val="black">
                <a:alpha val="20000"/>
              </a:prstClr>
            </a:outerShdw>
          </a:effectLst>
        </p:spPr>
      </p:pic>
      <p:pic>
        <p:nvPicPr>
          <p:cNvPr id="181" name="Picture 180">
            <a:extLst>
              <a:ext uri="{FF2B5EF4-FFF2-40B4-BE49-F238E27FC236}">
                <a16:creationId xmlns:a16="http://schemas.microsoft.com/office/drawing/2014/main" id="{E5E456A5-BD29-45E9-98B1-9147C39B2E0E}"/>
              </a:ext>
            </a:extLst>
          </p:cNvPr>
          <p:cNvPicPr>
            <a:picLocks noChangeAspect="1"/>
          </p:cNvPicPr>
          <p:nvPr/>
        </p:nvPicPr>
        <p:blipFill>
          <a:blip r:embed="rId11"/>
          <a:stretch>
            <a:fillRect/>
          </a:stretch>
        </p:blipFill>
        <p:spPr>
          <a:xfrm>
            <a:off x="10529157" y="4250858"/>
            <a:ext cx="242329" cy="239119"/>
          </a:xfrm>
          <a:prstGeom prst="rect">
            <a:avLst/>
          </a:prstGeom>
        </p:spPr>
      </p:pic>
      <p:pic>
        <p:nvPicPr>
          <p:cNvPr id="184" name="Picture 183" descr="A picture containing object, clock, sitting, meter&#10;&#10;Description automatically generated">
            <a:extLst>
              <a:ext uri="{FF2B5EF4-FFF2-40B4-BE49-F238E27FC236}">
                <a16:creationId xmlns:a16="http://schemas.microsoft.com/office/drawing/2014/main" id="{DBE7864D-B2C0-49F3-BBA1-7279D718CE1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03365" y="4783708"/>
            <a:ext cx="361685" cy="361685"/>
          </a:xfrm>
          <a:prstGeom prst="rect">
            <a:avLst/>
          </a:prstGeom>
          <a:effectLst>
            <a:outerShdw blurRad="76200" dist="38100" dir="5400000" algn="t" rotWithShape="0">
              <a:prstClr val="black">
                <a:alpha val="20000"/>
              </a:prstClr>
            </a:outerShdw>
          </a:effectLst>
        </p:spPr>
      </p:pic>
      <p:pic>
        <p:nvPicPr>
          <p:cNvPr id="187" name="Picture 186">
            <a:extLst>
              <a:ext uri="{FF2B5EF4-FFF2-40B4-BE49-F238E27FC236}">
                <a16:creationId xmlns:a16="http://schemas.microsoft.com/office/drawing/2014/main" id="{F6ED63A0-4828-4642-9B35-A0EEF835793C}"/>
              </a:ext>
            </a:extLst>
          </p:cNvPr>
          <p:cNvPicPr>
            <a:picLocks noChangeAspect="1"/>
          </p:cNvPicPr>
          <p:nvPr/>
        </p:nvPicPr>
        <p:blipFill>
          <a:blip r:embed="rId13"/>
          <a:stretch>
            <a:fillRect/>
          </a:stretch>
        </p:blipFill>
        <p:spPr>
          <a:xfrm>
            <a:off x="10596965" y="4569234"/>
            <a:ext cx="209103" cy="226368"/>
          </a:xfrm>
          <a:prstGeom prst="rect">
            <a:avLst/>
          </a:prstGeom>
        </p:spPr>
      </p:pic>
      <p:sp>
        <p:nvSpPr>
          <p:cNvPr id="4" name="Oval 3">
            <a:extLst>
              <a:ext uri="{FF2B5EF4-FFF2-40B4-BE49-F238E27FC236}">
                <a16:creationId xmlns:a16="http://schemas.microsoft.com/office/drawing/2014/main" id="{7D4A706B-B0ED-4D94-9DB0-E92D31A288A3}"/>
              </a:ext>
            </a:extLst>
          </p:cNvPr>
          <p:cNvSpPr/>
          <p:nvPr/>
        </p:nvSpPr>
        <p:spPr bwMode="auto">
          <a:xfrm>
            <a:off x="3232075" y="7363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8" name="people_4" title="Icon of a person">
            <a:extLst>
              <a:ext uri="{FF2B5EF4-FFF2-40B4-BE49-F238E27FC236}">
                <a16:creationId xmlns:a16="http://schemas.microsoft.com/office/drawing/2014/main" id="{E467419E-3BF4-48D6-A3E4-54DE73E84629}"/>
              </a:ext>
            </a:extLst>
          </p:cNvPr>
          <p:cNvSpPr>
            <a:spLocks noChangeAspect="1" noEditPoints="1"/>
          </p:cNvSpPr>
          <p:nvPr/>
        </p:nvSpPr>
        <p:spPr bwMode="auto">
          <a:xfrm>
            <a:off x="3450581" y="17770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10" name="TextBox 9">
            <a:extLst>
              <a:ext uri="{FF2B5EF4-FFF2-40B4-BE49-F238E27FC236}">
                <a16:creationId xmlns:a16="http://schemas.microsoft.com/office/drawing/2014/main" id="{DBF0DA95-D9DF-4A6E-886B-2E67C234D3D2}"/>
              </a:ext>
            </a:extLst>
          </p:cNvPr>
          <p:cNvSpPr txBox="1"/>
          <p:nvPr/>
        </p:nvSpPr>
        <p:spPr>
          <a:xfrm>
            <a:off x="3268424" y="396436"/>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grpSp>
        <p:nvGrpSpPr>
          <p:cNvPr id="49" name="Group 48">
            <a:extLst>
              <a:ext uri="{FF2B5EF4-FFF2-40B4-BE49-F238E27FC236}">
                <a16:creationId xmlns:a16="http://schemas.microsoft.com/office/drawing/2014/main" id="{095E08FE-855E-4120-9B5A-3E0503E524A9}"/>
              </a:ext>
            </a:extLst>
          </p:cNvPr>
          <p:cNvGrpSpPr/>
          <p:nvPr/>
        </p:nvGrpSpPr>
        <p:grpSpPr>
          <a:xfrm>
            <a:off x="7339411" y="2151199"/>
            <a:ext cx="2096581" cy="609680"/>
            <a:chOff x="7339411" y="2081527"/>
            <a:chExt cx="2096581" cy="609680"/>
          </a:xfrm>
        </p:grpSpPr>
        <p:sp>
          <p:nvSpPr>
            <p:cNvPr id="22" name="Rectangle 21">
              <a:extLst>
                <a:ext uri="{FF2B5EF4-FFF2-40B4-BE49-F238E27FC236}">
                  <a16:creationId xmlns:a16="http://schemas.microsoft.com/office/drawing/2014/main" id="{B798016B-9208-435D-BAE7-82B0766E2812}"/>
                </a:ext>
              </a:extLst>
            </p:cNvPr>
            <p:cNvSpPr/>
            <p:nvPr/>
          </p:nvSpPr>
          <p:spPr bwMode="auto">
            <a:xfrm>
              <a:off x="7339411" y="2081527"/>
              <a:ext cx="2096581" cy="60968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6" name="TextBox 25">
              <a:extLst>
                <a:ext uri="{FF2B5EF4-FFF2-40B4-BE49-F238E27FC236}">
                  <a16:creationId xmlns:a16="http://schemas.microsoft.com/office/drawing/2014/main" id="{055C323E-C337-4D2F-8AEC-041F245364E0}"/>
                </a:ext>
              </a:extLst>
            </p:cNvPr>
            <p:cNvSpPr txBox="1"/>
            <p:nvPr/>
          </p:nvSpPr>
          <p:spPr>
            <a:xfrm>
              <a:off x="7627181" y="2097859"/>
              <a:ext cx="1774943" cy="507831"/>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marL="171450" indent="-171450" defTabSz="914396">
                <a:buFont typeface="Arial" panose="020B0604020202020204" pitchFamily="34" charset="0"/>
                <a:buChar char="•"/>
              </a:pPr>
              <a:r>
                <a:rPr lang="en-US" sz="800">
                  <a:solidFill>
                    <a:srgbClr val="000000"/>
                  </a:solidFill>
                  <a:latin typeface="Segoe UI"/>
                </a:rPr>
                <a:t>Application snapshot &amp; verification</a:t>
              </a:r>
            </a:p>
            <a:p>
              <a:pPr marL="171450" indent="-171450" defTabSz="914396">
                <a:buFont typeface="Arial" panose="020B0604020202020204" pitchFamily="34" charset="0"/>
                <a:buChar char="•"/>
              </a:pPr>
              <a:r>
                <a:rPr lang="en-US" sz="800">
                  <a:solidFill>
                    <a:srgbClr val="000000"/>
                  </a:solidFill>
                  <a:latin typeface="Segoe UI"/>
                </a:rPr>
                <a:t>Financial strength snapshot</a:t>
              </a:r>
            </a:p>
            <a:p>
              <a:pPr marL="171450" indent="-171450" defTabSz="914396">
                <a:buFont typeface="Arial" panose="020B0604020202020204" pitchFamily="34" charset="0"/>
                <a:buChar char="•"/>
              </a:pPr>
              <a:r>
                <a:rPr lang="en-US" sz="800">
                  <a:solidFill>
                    <a:srgbClr val="000000"/>
                  </a:solidFill>
                  <a:latin typeface="Segoe UI"/>
                </a:rPr>
                <a:t>Loan Application doc management</a:t>
              </a:r>
            </a:p>
          </p:txBody>
        </p:sp>
        <p:pic>
          <p:nvPicPr>
            <p:cNvPr id="27" name="Picture 26" descr="Shape&#10;&#10;Description automatically generated">
              <a:extLst>
                <a:ext uri="{FF2B5EF4-FFF2-40B4-BE49-F238E27FC236}">
                  <a16:creationId xmlns:a16="http://schemas.microsoft.com/office/drawing/2014/main" id="{0EE60126-8972-425D-9E15-1F9F9F14D8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87074" y="2149568"/>
              <a:ext cx="212242" cy="212240"/>
            </a:xfrm>
            <a:prstGeom prst="rect">
              <a:avLst/>
            </a:prstGeom>
            <a:effectLst>
              <a:outerShdw blurRad="76200" dist="38100" dir="5400000" algn="t" rotWithShape="0">
                <a:prstClr val="black">
                  <a:alpha val="20000"/>
                </a:prstClr>
              </a:outerShdw>
            </a:effectLst>
          </p:spPr>
        </p:pic>
      </p:grpSp>
      <p:cxnSp>
        <p:nvCxnSpPr>
          <p:cNvPr id="29" name="Straight Arrow Connector 28">
            <a:extLst>
              <a:ext uri="{FF2B5EF4-FFF2-40B4-BE49-F238E27FC236}">
                <a16:creationId xmlns:a16="http://schemas.microsoft.com/office/drawing/2014/main" id="{4773BDD5-1610-4478-AA8E-7D54E3A4D9E1}"/>
              </a:ext>
            </a:extLst>
          </p:cNvPr>
          <p:cNvCxnSpPr>
            <a:cxnSpLocks/>
            <a:stCxn id="4" idx="4"/>
          </p:cNvCxnSpPr>
          <p:nvPr/>
        </p:nvCxnSpPr>
        <p:spPr>
          <a:xfrm flipH="1">
            <a:off x="3529644" y="66343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33ED6F51-200D-4DEA-B99A-91E582E83BC7}"/>
              </a:ext>
            </a:extLst>
          </p:cNvPr>
          <p:cNvSpPr/>
          <p:nvPr/>
        </p:nvSpPr>
        <p:spPr bwMode="auto">
          <a:xfrm>
            <a:off x="4947947" y="79437"/>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28" name="people_4" title="Icon of a person">
            <a:extLst>
              <a:ext uri="{FF2B5EF4-FFF2-40B4-BE49-F238E27FC236}">
                <a16:creationId xmlns:a16="http://schemas.microsoft.com/office/drawing/2014/main" id="{6A1B8CB7-8903-47FF-9174-86E52A2F5569}"/>
              </a:ext>
            </a:extLst>
          </p:cNvPr>
          <p:cNvSpPr>
            <a:spLocks noChangeAspect="1" noEditPoints="1"/>
          </p:cNvSpPr>
          <p:nvPr/>
        </p:nvSpPr>
        <p:spPr bwMode="auto">
          <a:xfrm>
            <a:off x="5166453" y="183507"/>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29" name="TextBox 228">
            <a:extLst>
              <a:ext uri="{FF2B5EF4-FFF2-40B4-BE49-F238E27FC236}">
                <a16:creationId xmlns:a16="http://schemas.microsoft.com/office/drawing/2014/main" id="{3E80819C-2094-4492-A3FA-8FDA9833EE22}"/>
              </a:ext>
            </a:extLst>
          </p:cNvPr>
          <p:cNvSpPr txBox="1"/>
          <p:nvPr/>
        </p:nvSpPr>
        <p:spPr>
          <a:xfrm>
            <a:off x="4984296" y="402238"/>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cxnSp>
        <p:nvCxnSpPr>
          <p:cNvPr id="230" name="Straight Arrow Connector 229">
            <a:extLst>
              <a:ext uri="{FF2B5EF4-FFF2-40B4-BE49-F238E27FC236}">
                <a16:creationId xmlns:a16="http://schemas.microsoft.com/office/drawing/2014/main" id="{FC82713B-446F-43CC-8E2E-72FEEC44F828}"/>
              </a:ext>
            </a:extLst>
          </p:cNvPr>
          <p:cNvCxnSpPr>
            <a:cxnSpLocks/>
            <a:stCxn id="227" idx="4"/>
          </p:cNvCxnSpPr>
          <p:nvPr/>
        </p:nvCxnSpPr>
        <p:spPr>
          <a:xfrm flipH="1">
            <a:off x="5245516" y="669234"/>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51EACFA0-24E9-473B-BF2D-94C35FA80514}"/>
              </a:ext>
            </a:extLst>
          </p:cNvPr>
          <p:cNvSpPr/>
          <p:nvPr/>
        </p:nvSpPr>
        <p:spPr bwMode="auto">
          <a:xfrm>
            <a:off x="5735369" y="7367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32" name="people_4" title="Icon of a person">
            <a:extLst>
              <a:ext uri="{FF2B5EF4-FFF2-40B4-BE49-F238E27FC236}">
                <a16:creationId xmlns:a16="http://schemas.microsoft.com/office/drawing/2014/main" id="{63C2F4F1-244D-4254-947A-1FCFE2A93782}"/>
              </a:ext>
            </a:extLst>
          </p:cNvPr>
          <p:cNvSpPr>
            <a:spLocks noChangeAspect="1" noEditPoints="1"/>
          </p:cNvSpPr>
          <p:nvPr/>
        </p:nvSpPr>
        <p:spPr bwMode="auto">
          <a:xfrm>
            <a:off x="5953875" y="17774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33" name="TextBox 232">
            <a:extLst>
              <a:ext uri="{FF2B5EF4-FFF2-40B4-BE49-F238E27FC236}">
                <a16:creationId xmlns:a16="http://schemas.microsoft.com/office/drawing/2014/main" id="{78FE946D-F793-4BF3-8E3E-48AD8B340A32}"/>
              </a:ext>
            </a:extLst>
          </p:cNvPr>
          <p:cNvSpPr txBox="1"/>
          <p:nvPr/>
        </p:nvSpPr>
        <p:spPr>
          <a:xfrm>
            <a:off x="5771718" y="388661"/>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Customer Service Agent</a:t>
            </a:r>
          </a:p>
        </p:txBody>
      </p:sp>
      <p:cxnSp>
        <p:nvCxnSpPr>
          <p:cNvPr id="234" name="Straight Arrow Connector 233">
            <a:extLst>
              <a:ext uri="{FF2B5EF4-FFF2-40B4-BE49-F238E27FC236}">
                <a16:creationId xmlns:a16="http://schemas.microsoft.com/office/drawing/2014/main" id="{7A700786-25C2-44E9-8DB7-654AE41EB69C}"/>
              </a:ext>
            </a:extLst>
          </p:cNvPr>
          <p:cNvCxnSpPr>
            <a:cxnSpLocks/>
            <a:stCxn id="231" idx="4"/>
          </p:cNvCxnSpPr>
          <p:nvPr/>
        </p:nvCxnSpPr>
        <p:spPr>
          <a:xfrm flipH="1">
            <a:off x="6032938" y="66347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36DFB571-F25A-4612-8647-9D7C8AE96EC5}"/>
              </a:ext>
            </a:extLst>
          </p:cNvPr>
          <p:cNvSpPr/>
          <p:nvPr/>
        </p:nvSpPr>
        <p:spPr bwMode="auto">
          <a:xfrm>
            <a:off x="6501120" y="7367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36" name="people_4" title="Icon of a person">
            <a:extLst>
              <a:ext uri="{FF2B5EF4-FFF2-40B4-BE49-F238E27FC236}">
                <a16:creationId xmlns:a16="http://schemas.microsoft.com/office/drawing/2014/main" id="{53992DEA-1C28-4074-B9F6-6725DAE9BB49}"/>
              </a:ext>
            </a:extLst>
          </p:cNvPr>
          <p:cNvSpPr>
            <a:spLocks noChangeAspect="1" noEditPoints="1"/>
          </p:cNvSpPr>
          <p:nvPr/>
        </p:nvSpPr>
        <p:spPr bwMode="auto">
          <a:xfrm>
            <a:off x="6719626" y="17774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38" name="TextBox 237">
            <a:extLst>
              <a:ext uri="{FF2B5EF4-FFF2-40B4-BE49-F238E27FC236}">
                <a16:creationId xmlns:a16="http://schemas.microsoft.com/office/drawing/2014/main" id="{B1C8ECFC-B201-4010-946C-C1A84360EFA7}"/>
              </a:ext>
            </a:extLst>
          </p:cNvPr>
          <p:cNvSpPr txBox="1"/>
          <p:nvPr/>
        </p:nvSpPr>
        <p:spPr>
          <a:xfrm>
            <a:off x="6537469" y="388661"/>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Customer</a:t>
            </a:r>
          </a:p>
        </p:txBody>
      </p:sp>
      <p:cxnSp>
        <p:nvCxnSpPr>
          <p:cNvPr id="240" name="Straight Arrow Connector 239">
            <a:extLst>
              <a:ext uri="{FF2B5EF4-FFF2-40B4-BE49-F238E27FC236}">
                <a16:creationId xmlns:a16="http://schemas.microsoft.com/office/drawing/2014/main" id="{A72FEB63-DCEE-4DED-A630-867271597F17}"/>
              </a:ext>
            </a:extLst>
          </p:cNvPr>
          <p:cNvCxnSpPr>
            <a:cxnSpLocks/>
            <a:stCxn id="235" idx="4"/>
          </p:cNvCxnSpPr>
          <p:nvPr/>
        </p:nvCxnSpPr>
        <p:spPr>
          <a:xfrm flipH="1">
            <a:off x="6798689" y="66347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AD778021-4BA0-4C8E-93CF-646F33C5F70E}"/>
              </a:ext>
            </a:extLst>
          </p:cNvPr>
          <p:cNvSpPr/>
          <p:nvPr/>
        </p:nvSpPr>
        <p:spPr bwMode="auto">
          <a:xfrm>
            <a:off x="7689590" y="81628"/>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42" name="people_4" title="Icon of a person">
            <a:extLst>
              <a:ext uri="{FF2B5EF4-FFF2-40B4-BE49-F238E27FC236}">
                <a16:creationId xmlns:a16="http://schemas.microsoft.com/office/drawing/2014/main" id="{212D9827-23CF-471D-BC49-42E1447ED019}"/>
              </a:ext>
            </a:extLst>
          </p:cNvPr>
          <p:cNvSpPr>
            <a:spLocks noChangeAspect="1" noEditPoints="1"/>
          </p:cNvSpPr>
          <p:nvPr/>
        </p:nvSpPr>
        <p:spPr bwMode="auto">
          <a:xfrm>
            <a:off x="7908096" y="18569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43" name="TextBox 242">
            <a:extLst>
              <a:ext uri="{FF2B5EF4-FFF2-40B4-BE49-F238E27FC236}">
                <a16:creationId xmlns:a16="http://schemas.microsoft.com/office/drawing/2014/main" id="{320B1BA0-5D6B-4F8B-BD76-EB2F52C43640}"/>
              </a:ext>
            </a:extLst>
          </p:cNvPr>
          <p:cNvSpPr txBox="1"/>
          <p:nvPr/>
        </p:nvSpPr>
        <p:spPr>
          <a:xfrm>
            <a:off x="7749386" y="404429"/>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Customer</a:t>
            </a:r>
          </a:p>
        </p:txBody>
      </p:sp>
      <p:cxnSp>
        <p:nvCxnSpPr>
          <p:cNvPr id="245" name="Straight Arrow Connector 244">
            <a:extLst>
              <a:ext uri="{FF2B5EF4-FFF2-40B4-BE49-F238E27FC236}">
                <a16:creationId xmlns:a16="http://schemas.microsoft.com/office/drawing/2014/main" id="{77F4510D-5841-4CC1-9D99-A4DC575D829E}"/>
              </a:ext>
            </a:extLst>
          </p:cNvPr>
          <p:cNvCxnSpPr>
            <a:cxnSpLocks/>
          </p:cNvCxnSpPr>
          <p:nvPr/>
        </p:nvCxnSpPr>
        <p:spPr>
          <a:xfrm>
            <a:off x="7987470" y="671425"/>
            <a:ext cx="0" cy="466962"/>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F80420DF-8723-408E-A78B-0F808F290F70}"/>
              </a:ext>
            </a:extLst>
          </p:cNvPr>
          <p:cNvSpPr/>
          <p:nvPr/>
        </p:nvSpPr>
        <p:spPr bwMode="auto">
          <a:xfrm>
            <a:off x="8407788" y="81742"/>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47" name="people_4" title="Icon of a person">
            <a:extLst>
              <a:ext uri="{FF2B5EF4-FFF2-40B4-BE49-F238E27FC236}">
                <a16:creationId xmlns:a16="http://schemas.microsoft.com/office/drawing/2014/main" id="{3475F0DF-C7AE-4125-890E-07A6E1EB0922}"/>
              </a:ext>
            </a:extLst>
          </p:cNvPr>
          <p:cNvSpPr>
            <a:spLocks noChangeAspect="1" noEditPoints="1"/>
          </p:cNvSpPr>
          <p:nvPr/>
        </p:nvSpPr>
        <p:spPr bwMode="auto">
          <a:xfrm>
            <a:off x="8626294" y="185812"/>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48" name="TextBox 247">
            <a:extLst>
              <a:ext uri="{FF2B5EF4-FFF2-40B4-BE49-F238E27FC236}">
                <a16:creationId xmlns:a16="http://schemas.microsoft.com/office/drawing/2014/main" id="{D998537D-65A5-4058-A58D-B20B86FB9F53}"/>
              </a:ext>
            </a:extLst>
          </p:cNvPr>
          <p:cNvSpPr txBox="1"/>
          <p:nvPr/>
        </p:nvSpPr>
        <p:spPr>
          <a:xfrm>
            <a:off x="8444137" y="404543"/>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Loan Specialist</a:t>
            </a:r>
          </a:p>
        </p:txBody>
      </p:sp>
      <p:cxnSp>
        <p:nvCxnSpPr>
          <p:cNvPr id="250" name="Straight Arrow Connector 249">
            <a:extLst>
              <a:ext uri="{FF2B5EF4-FFF2-40B4-BE49-F238E27FC236}">
                <a16:creationId xmlns:a16="http://schemas.microsoft.com/office/drawing/2014/main" id="{9B33CA6D-7FF4-4415-A395-E1015B438802}"/>
              </a:ext>
            </a:extLst>
          </p:cNvPr>
          <p:cNvCxnSpPr>
            <a:cxnSpLocks/>
            <a:stCxn id="246" idx="4"/>
          </p:cNvCxnSpPr>
          <p:nvPr/>
        </p:nvCxnSpPr>
        <p:spPr>
          <a:xfrm>
            <a:off x="8707999" y="671539"/>
            <a:ext cx="0" cy="466848"/>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1" name="Oval 250">
            <a:extLst>
              <a:ext uri="{FF2B5EF4-FFF2-40B4-BE49-F238E27FC236}">
                <a16:creationId xmlns:a16="http://schemas.microsoft.com/office/drawing/2014/main" id="{013BFF43-B36B-4A97-8113-8EEC54B4CF3F}"/>
              </a:ext>
            </a:extLst>
          </p:cNvPr>
          <p:cNvSpPr/>
          <p:nvPr/>
        </p:nvSpPr>
        <p:spPr bwMode="auto">
          <a:xfrm>
            <a:off x="10342710" y="76540"/>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53" name="people_4" title="Icon of a person">
            <a:extLst>
              <a:ext uri="{FF2B5EF4-FFF2-40B4-BE49-F238E27FC236}">
                <a16:creationId xmlns:a16="http://schemas.microsoft.com/office/drawing/2014/main" id="{E5159509-C2C9-4BA5-AD2B-A694314A95F3}"/>
              </a:ext>
            </a:extLst>
          </p:cNvPr>
          <p:cNvSpPr>
            <a:spLocks noChangeAspect="1" noEditPoints="1"/>
          </p:cNvSpPr>
          <p:nvPr/>
        </p:nvSpPr>
        <p:spPr bwMode="auto">
          <a:xfrm>
            <a:off x="10561216" y="180610"/>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54" name="TextBox 253">
            <a:extLst>
              <a:ext uri="{FF2B5EF4-FFF2-40B4-BE49-F238E27FC236}">
                <a16:creationId xmlns:a16="http://schemas.microsoft.com/office/drawing/2014/main" id="{70EA7E51-4793-4CDD-B4A1-655EFF8CC0C3}"/>
              </a:ext>
            </a:extLst>
          </p:cNvPr>
          <p:cNvSpPr txBox="1"/>
          <p:nvPr/>
        </p:nvSpPr>
        <p:spPr>
          <a:xfrm>
            <a:off x="10379059" y="399341"/>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cxnSp>
        <p:nvCxnSpPr>
          <p:cNvPr id="255" name="Straight Arrow Connector 254">
            <a:extLst>
              <a:ext uri="{FF2B5EF4-FFF2-40B4-BE49-F238E27FC236}">
                <a16:creationId xmlns:a16="http://schemas.microsoft.com/office/drawing/2014/main" id="{AB8A2298-2047-440F-B047-AF38621AA730}"/>
              </a:ext>
            </a:extLst>
          </p:cNvPr>
          <p:cNvCxnSpPr>
            <a:cxnSpLocks/>
            <a:stCxn id="251" idx="4"/>
          </p:cNvCxnSpPr>
          <p:nvPr/>
        </p:nvCxnSpPr>
        <p:spPr>
          <a:xfrm flipH="1">
            <a:off x="10640279" y="666337"/>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9D024D2-813B-4B5E-B9FC-A4CFDB3863DC}"/>
              </a:ext>
            </a:extLst>
          </p:cNvPr>
          <p:cNvSpPr/>
          <p:nvPr/>
        </p:nvSpPr>
        <p:spPr bwMode="auto">
          <a:xfrm>
            <a:off x="11158061" y="84647"/>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1" name="people_4" title="Icon of a person">
            <a:extLst>
              <a:ext uri="{FF2B5EF4-FFF2-40B4-BE49-F238E27FC236}">
                <a16:creationId xmlns:a16="http://schemas.microsoft.com/office/drawing/2014/main" id="{632F3E1B-5CC6-470B-A0A0-B52CDA2A5E75}"/>
              </a:ext>
            </a:extLst>
          </p:cNvPr>
          <p:cNvSpPr>
            <a:spLocks noChangeAspect="1" noEditPoints="1"/>
          </p:cNvSpPr>
          <p:nvPr/>
        </p:nvSpPr>
        <p:spPr bwMode="auto">
          <a:xfrm>
            <a:off x="11376567" y="188717"/>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34" name="TextBox 33">
            <a:extLst>
              <a:ext uri="{FF2B5EF4-FFF2-40B4-BE49-F238E27FC236}">
                <a16:creationId xmlns:a16="http://schemas.microsoft.com/office/drawing/2014/main" id="{5C980E0F-4E28-483C-8E5E-4DC97F131420}"/>
              </a:ext>
            </a:extLst>
          </p:cNvPr>
          <p:cNvSpPr txBox="1"/>
          <p:nvPr/>
        </p:nvSpPr>
        <p:spPr>
          <a:xfrm>
            <a:off x="11194410" y="407448"/>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Loan Specialist</a:t>
            </a:r>
          </a:p>
        </p:txBody>
      </p:sp>
      <p:cxnSp>
        <p:nvCxnSpPr>
          <p:cNvPr id="37" name="Straight Arrow Connector 36">
            <a:extLst>
              <a:ext uri="{FF2B5EF4-FFF2-40B4-BE49-F238E27FC236}">
                <a16:creationId xmlns:a16="http://schemas.microsoft.com/office/drawing/2014/main" id="{2B28F74C-DA8E-4894-B1E0-2F86A1D36213}"/>
              </a:ext>
            </a:extLst>
          </p:cNvPr>
          <p:cNvCxnSpPr>
            <a:cxnSpLocks/>
            <a:stCxn id="30" idx="4"/>
          </p:cNvCxnSpPr>
          <p:nvPr/>
        </p:nvCxnSpPr>
        <p:spPr>
          <a:xfrm>
            <a:off x="11458272" y="674444"/>
            <a:ext cx="0" cy="466848"/>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AAF2F0-5A68-42FD-850B-B3A31BF08B66}"/>
              </a:ext>
            </a:extLst>
          </p:cNvPr>
          <p:cNvSpPr txBox="1"/>
          <p:nvPr/>
        </p:nvSpPr>
        <p:spPr>
          <a:xfrm>
            <a:off x="7805833" y="1841736"/>
            <a:ext cx="1121833" cy="384721"/>
          </a:xfrm>
          <a:prstGeom prst="rect">
            <a:avLst/>
          </a:prstGeom>
          <a:noFill/>
        </p:spPr>
        <p:txBody>
          <a:bodyPr wrap="square" lIns="0" tIns="0" rIns="0" bIns="0" rtlCol="0" anchor="ctr">
            <a:spAutoFit/>
          </a:bodyPr>
          <a:lstStyle/>
          <a:p>
            <a:pPr defTabSz="914396"/>
            <a:endParaRPr lang="en-US" sz="800" b="1" i="1">
              <a:solidFill>
                <a:srgbClr val="000000"/>
              </a:solidFill>
              <a:latin typeface="Segoe UI"/>
            </a:endParaRPr>
          </a:p>
          <a:p>
            <a:pPr algn="ctr" defTabSz="914396"/>
            <a:r>
              <a:rPr lang="en-US" sz="900" b="1" i="1">
                <a:solidFill>
                  <a:srgbClr val="000000"/>
                </a:solidFill>
                <a:latin typeface="Segoe UI"/>
              </a:rPr>
              <a:t>Loan tracker app</a:t>
            </a:r>
          </a:p>
          <a:p>
            <a:pPr defTabSz="914396"/>
            <a:endParaRPr lang="en-US" sz="800" b="1" i="1">
              <a:solidFill>
                <a:srgbClr val="000000"/>
              </a:solidFill>
              <a:latin typeface="Segoe UI"/>
            </a:endParaRPr>
          </a:p>
        </p:txBody>
      </p:sp>
      <p:cxnSp>
        <p:nvCxnSpPr>
          <p:cNvPr id="62" name="Straight Arrow Connector 61">
            <a:extLst>
              <a:ext uri="{FF2B5EF4-FFF2-40B4-BE49-F238E27FC236}">
                <a16:creationId xmlns:a16="http://schemas.microsoft.com/office/drawing/2014/main" id="{99D3273D-7339-4AA9-813B-9C00D102CA6C}"/>
              </a:ext>
            </a:extLst>
          </p:cNvPr>
          <p:cNvCxnSpPr>
            <a:cxnSpLocks/>
          </p:cNvCxnSpPr>
          <p:nvPr/>
        </p:nvCxnSpPr>
        <p:spPr>
          <a:xfrm flipV="1">
            <a:off x="8390206" y="4936015"/>
            <a:ext cx="0" cy="27777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9569564-4EED-4831-9EA9-2D0D2857B83C}"/>
              </a:ext>
            </a:extLst>
          </p:cNvPr>
          <p:cNvSpPr/>
          <p:nvPr/>
        </p:nvSpPr>
        <p:spPr bwMode="auto">
          <a:xfrm>
            <a:off x="5024605" y="5186901"/>
            <a:ext cx="4613228" cy="28787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2" name="TextBox 31">
            <a:extLst>
              <a:ext uri="{FF2B5EF4-FFF2-40B4-BE49-F238E27FC236}">
                <a16:creationId xmlns:a16="http://schemas.microsoft.com/office/drawing/2014/main" id="{0FC58378-7467-4809-9965-CB833FB0D7AF}"/>
              </a:ext>
            </a:extLst>
          </p:cNvPr>
          <p:cNvSpPr txBox="1"/>
          <p:nvPr/>
        </p:nvSpPr>
        <p:spPr>
          <a:xfrm>
            <a:off x="6116601" y="5151589"/>
            <a:ext cx="2136625"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Financial Services Common Data Model</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50" name="Rectangle 49">
            <a:extLst>
              <a:ext uri="{FF2B5EF4-FFF2-40B4-BE49-F238E27FC236}">
                <a16:creationId xmlns:a16="http://schemas.microsoft.com/office/drawing/2014/main" id="{09891F21-2B5D-44C0-A7CB-EEDC83271CA8}"/>
              </a:ext>
            </a:extLst>
          </p:cNvPr>
          <p:cNvSpPr/>
          <p:nvPr/>
        </p:nvSpPr>
        <p:spPr bwMode="auto">
          <a:xfrm>
            <a:off x="5045357" y="4562646"/>
            <a:ext cx="2136538" cy="37618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163ECA22-C66B-4E8E-A085-2A9E393401D2}"/>
              </a:ext>
            </a:extLst>
          </p:cNvPr>
          <p:cNvSpPr/>
          <p:nvPr/>
        </p:nvSpPr>
        <p:spPr bwMode="auto">
          <a:xfrm>
            <a:off x="7302644" y="4559798"/>
            <a:ext cx="2147666" cy="384937"/>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FC8F1DBE-0BEC-440B-BE61-3D9D2CF9E008}"/>
              </a:ext>
            </a:extLst>
          </p:cNvPr>
          <p:cNvSpPr/>
          <p:nvPr/>
        </p:nvSpPr>
        <p:spPr bwMode="auto">
          <a:xfrm>
            <a:off x="5012095" y="5188468"/>
            <a:ext cx="4625737" cy="281025"/>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1366530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D6A68CB9-7D38-4993-8209-5E84F3A3A5F9}"/>
              </a:ext>
            </a:extLst>
          </p:cNvPr>
          <p:cNvSpPr txBox="1">
            <a:spLocks/>
          </p:cNvSpPr>
          <p:nvPr/>
        </p:nvSpPr>
        <p:spPr>
          <a:xfrm>
            <a:off x="211142" y="241750"/>
            <a:ext cx="11018520" cy="4924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pc="-50">
                <a:ln w="3175">
                  <a:noFill/>
                </a:ln>
                <a:solidFill>
                  <a:schemeClr val="accent1"/>
                </a:solidFill>
                <a:ea typeface="+mn-ea"/>
                <a:cs typeface="Segoe UI" pitchFamily="34" charset="0"/>
              </a:rPr>
              <a:t>Financial Services Common Data Model</a:t>
            </a:r>
          </a:p>
        </p:txBody>
      </p:sp>
      <p:graphicFrame>
        <p:nvGraphicFramePr>
          <p:cNvPr id="3" name="Table 4">
            <a:extLst>
              <a:ext uri="{FF2B5EF4-FFF2-40B4-BE49-F238E27FC236}">
                <a16:creationId xmlns:a16="http://schemas.microsoft.com/office/drawing/2014/main" id="{E37AEEF1-D98A-44CE-B691-55999504C8E3}"/>
              </a:ext>
            </a:extLst>
          </p:cNvPr>
          <p:cNvGraphicFramePr>
            <a:graphicFrameLocks noGrp="1"/>
          </p:cNvGraphicFramePr>
          <p:nvPr>
            <p:extLst>
              <p:ext uri="{D42A27DB-BD31-4B8C-83A1-F6EECF244321}">
                <p14:modId xmlns:p14="http://schemas.microsoft.com/office/powerpoint/2010/main" val="1288686928"/>
              </p:ext>
            </p:extLst>
          </p:nvPr>
        </p:nvGraphicFramePr>
        <p:xfrm>
          <a:off x="556591" y="729825"/>
          <a:ext cx="10852214" cy="5780496"/>
        </p:xfrm>
        <a:graphic>
          <a:graphicData uri="http://schemas.openxmlformats.org/drawingml/2006/table">
            <a:tbl>
              <a:tblPr firstRow="1" bandRow="1">
                <a:tableStyleId>{5C22544A-7EE6-4342-B048-85BDC9FD1C3A}</a:tableStyleId>
              </a:tblPr>
              <a:tblGrid>
                <a:gridCol w="3052185">
                  <a:extLst>
                    <a:ext uri="{9D8B030D-6E8A-4147-A177-3AD203B41FA5}">
                      <a16:colId xmlns:a16="http://schemas.microsoft.com/office/drawing/2014/main" val="2051536105"/>
                    </a:ext>
                  </a:extLst>
                </a:gridCol>
                <a:gridCol w="7800029">
                  <a:extLst>
                    <a:ext uri="{9D8B030D-6E8A-4147-A177-3AD203B41FA5}">
                      <a16:colId xmlns:a16="http://schemas.microsoft.com/office/drawing/2014/main" val="2631898484"/>
                    </a:ext>
                  </a:extLst>
                </a:gridCol>
              </a:tblGrid>
              <a:tr h="298424">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Table</a:t>
                      </a:r>
                    </a:p>
                  </a:txBody>
                  <a:tcPr anchor="ctr"/>
                </a:tc>
                <a:tc>
                  <a:txBody>
                    <a:bodyPr/>
                    <a:lstStyle/>
                    <a:p>
                      <a:pPr algn="ctr" fontAlgn="t"/>
                      <a:r>
                        <a:rPr kumimoji="0" lang="en-IN" sz="1600" b="1" i="0" u="none" strike="noStrike" kern="1200" cap="none" spc="0" normalizeH="0" baseline="0">
                          <a:ln>
                            <a:noFill/>
                          </a:ln>
                          <a:solidFill>
                            <a:schemeClr val="tx1"/>
                          </a:solidFill>
                          <a:effectLst/>
                          <a:uLnTx/>
                          <a:uFillTx/>
                          <a:latin typeface="Segoe UI Semibold" panose="020B0702040204020203" pitchFamily="34" charset="0"/>
                          <a:ea typeface="+mn-ea"/>
                          <a:cs typeface="Segoe UI Semibold" panose="020B0702040204020203" pitchFamily="34" charset="0"/>
                        </a:rPr>
                        <a:t>Description</a:t>
                      </a:r>
                    </a:p>
                  </a:txBody>
                  <a:tcPr marL="0" marR="0" marT="0" marB="0" anchor="ctr"/>
                </a:tc>
                <a:extLst>
                  <a:ext uri="{0D108BD9-81ED-4DB2-BD59-A6C34878D82A}">
                    <a16:rowId xmlns:a16="http://schemas.microsoft.com/office/drawing/2014/main" val="3663291429"/>
                  </a:ext>
                </a:extLst>
              </a:tr>
              <a:tr h="735840">
                <a:tc>
                  <a:txBody>
                    <a:bodyPr/>
                    <a:lstStyle/>
                    <a:p>
                      <a:pPr algn="ctr" fontAlgn="t"/>
                      <a:r>
                        <a:rPr lang="en-IN" sz="1300" u="none" strike="noStrike">
                          <a:effectLst/>
                          <a:latin typeface="Segoe UI" panose="020B0502040204020203" pitchFamily="34" charset="0"/>
                          <a:cs typeface="Segoe UI" panose="020B0502040204020203" pitchFamily="34" charset="0"/>
                          <a:hlinkClick r:id="rId4"/>
                        </a:rPr>
                        <a:t>Account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Business that represents a customer or potential customer. The company that is billed in business transactions.</a:t>
                      </a:r>
                    </a:p>
                  </a:txBody>
                  <a:tcPr marL="0" marR="0" marT="0" marB="0" anchor="ctr"/>
                </a:tc>
                <a:extLst>
                  <a:ext uri="{0D108BD9-81ED-4DB2-BD59-A6C34878D82A}">
                    <a16:rowId xmlns:a16="http://schemas.microsoft.com/office/drawing/2014/main" val="1443153500"/>
                  </a:ext>
                </a:extLst>
              </a:tr>
              <a:tr h="956592">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5"/>
                        </a:rPr>
                        <a:t>Applicationdocument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Document filled out by a potential borrower to apply for a loan; provides financial and other information to the lender.</a:t>
                      </a:r>
                    </a:p>
                  </a:txBody>
                  <a:tcPr marL="0" marR="0" marT="0" marB="0" anchor="ctr"/>
                </a:tc>
                <a:extLst>
                  <a:ext uri="{0D108BD9-81ED-4DB2-BD59-A6C34878D82A}">
                    <a16:rowId xmlns:a16="http://schemas.microsoft.com/office/drawing/2014/main" val="2712357447"/>
                  </a:ext>
                </a:extLst>
              </a:tr>
              <a:tr h="515088">
                <a:tc>
                  <a:txBody>
                    <a:bodyPr/>
                    <a:lstStyle/>
                    <a:p>
                      <a:pPr algn="ctr" fontAlgn="t"/>
                      <a:r>
                        <a:rPr lang="en-IN" sz="1300" u="none" strike="noStrike">
                          <a:effectLst/>
                          <a:latin typeface="Segoe UI" panose="020B0502040204020203" pitchFamily="34" charset="0"/>
                          <a:cs typeface="Segoe UI" panose="020B0502040204020203" pitchFamily="34" charset="0"/>
                          <a:hlinkClick r:id="rId6"/>
                        </a:rPr>
                        <a:t>Bank</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The bank that the branch is associated with.</a:t>
                      </a:r>
                    </a:p>
                  </a:txBody>
                  <a:tcPr marL="0" marR="0" marT="0" marB="0" anchor="ctr"/>
                </a:tc>
                <a:extLst>
                  <a:ext uri="{0D108BD9-81ED-4DB2-BD59-A6C34878D82A}">
                    <a16:rowId xmlns:a16="http://schemas.microsoft.com/office/drawing/2014/main" val="9347578"/>
                  </a:ext>
                </a:extLst>
              </a:tr>
              <a:tr h="515088">
                <a:tc>
                  <a:txBody>
                    <a:bodyPr/>
                    <a:lstStyle/>
                    <a:p>
                      <a:pPr algn="ctr" fontAlgn="t"/>
                      <a:r>
                        <a:rPr lang="en-IN" sz="1300" u="none" strike="noStrike">
                          <a:effectLst/>
                          <a:latin typeface="Segoe UI" panose="020B0502040204020203" pitchFamily="34" charset="0"/>
                          <a:cs typeface="Segoe UI" panose="020B0502040204020203" pitchFamily="34" charset="0"/>
                          <a:hlinkClick r:id="rId7"/>
                        </a:rPr>
                        <a:t>Branch</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The branch of the main bank, when borrower applies for a loan at a branch.</a:t>
                      </a:r>
                    </a:p>
                  </a:txBody>
                  <a:tcPr marL="0" marR="0" marT="0" marB="0" anchor="ctr"/>
                </a:tc>
                <a:extLst>
                  <a:ext uri="{0D108BD9-81ED-4DB2-BD59-A6C34878D82A}">
                    <a16:rowId xmlns:a16="http://schemas.microsoft.com/office/drawing/2014/main" val="2329498422"/>
                  </a:ext>
                </a:extLst>
              </a:tr>
              <a:tr h="735840">
                <a:tc>
                  <a:txBody>
                    <a:bodyPr/>
                    <a:lstStyle/>
                    <a:p>
                      <a:pPr algn="ctr" fontAlgn="t"/>
                      <a:r>
                        <a:rPr lang="en-IN" sz="1300" u="none" strike="noStrike">
                          <a:effectLst/>
                          <a:latin typeface="Segoe UI" panose="020B0502040204020203" pitchFamily="34" charset="0"/>
                          <a:cs typeface="Segoe UI" panose="020B0502040204020203" pitchFamily="34" charset="0"/>
                          <a:hlinkClick r:id="rId8"/>
                        </a:rPr>
                        <a:t>Contact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Person with whom a business unit has a relationship, such as customer, supplier, and colleague.</a:t>
                      </a:r>
                    </a:p>
                  </a:txBody>
                  <a:tcPr marL="0" marR="0" marT="0" marB="0" anchor="ctr"/>
                </a:tc>
                <a:extLst>
                  <a:ext uri="{0D108BD9-81ED-4DB2-BD59-A6C34878D82A}">
                    <a16:rowId xmlns:a16="http://schemas.microsoft.com/office/drawing/2014/main" val="3874386227"/>
                  </a:ext>
                </a:extLst>
              </a:tr>
              <a:tr h="735840">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9"/>
                        </a:rPr>
                        <a:t>Customdocument</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Any document that is requested by or accepted by the bank, e.g. for the borrower's loan application.</a:t>
                      </a:r>
                    </a:p>
                  </a:txBody>
                  <a:tcPr marL="0" marR="0" marT="0" marB="0" anchor="ctr"/>
                </a:tc>
                <a:extLst>
                  <a:ext uri="{0D108BD9-81ED-4DB2-BD59-A6C34878D82A}">
                    <a16:rowId xmlns:a16="http://schemas.microsoft.com/office/drawing/2014/main" val="3814850753"/>
                  </a:ext>
                </a:extLst>
              </a:tr>
              <a:tr h="735840">
                <a:tc>
                  <a:txBody>
                    <a:bodyPr/>
                    <a:lstStyle/>
                    <a:p>
                      <a:pPr algn="ctr" fontAlgn="t"/>
                      <a:r>
                        <a:rPr lang="en-IN" sz="1300" u="none" strike="noStrike">
                          <a:effectLst/>
                          <a:latin typeface="Segoe UI" panose="020B0502040204020203" pitchFamily="34" charset="0"/>
                          <a:cs typeface="Segoe UI" panose="020B0502040204020203" pitchFamily="34" charset="0"/>
                          <a:hlinkClick r:id="rId10"/>
                        </a:rPr>
                        <a:t>Group</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association of several customers allowing e.g. the representation of households</a:t>
                      </a:r>
                    </a:p>
                  </a:txBody>
                  <a:tcPr marL="0" marR="0" marT="0" marB="0" anchor="ctr"/>
                </a:tc>
                <a:extLst>
                  <a:ext uri="{0D108BD9-81ED-4DB2-BD59-A6C34878D82A}">
                    <a16:rowId xmlns:a16="http://schemas.microsoft.com/office/drawing/2014/main" val="3278910632"/>
                  </a:ext>
                </a:extLst>
              </a:tr>
              <a:tr h="515088">
                <a:tc>
                  <a:txBody>
                    <a:bodyPr/>
                    <a:lstStyle/>
                    <a:p>
                      <a:pPr algn="ctr" fontAlgn="t"/>
                      <a:r>
                        <a:rPr lang="en-IN" sz="1300" u="none" strike="noStrike" err="1">
                          <a:effectLst/>
                          <a:latin typeface="Segoe UI" panose="020B0502040204020203" pitchFamily="34" charset="0"/>
                          <a:cs typeface="Segoe UI" panose="020B0502040204020203" pitchFamily="34" charset="0"/>
                          <a:hlinkClick r:id="rId11"/>
                        </a:rPr>
                        <a:t>Groupmember</a:t>
                      </a:r>
                      <a:endParaRPr lang="en-IN" sz="1300">
                        <a:effectLst/>
                        <a:latin typeface="Segoe UI" panose="020B0502040204020203" pitchFamily="34" charset="0"/>
                        <a:cs typeface="Segoe UI" panose="020B0502040204020203" pitchFamily="34" charset="0"/>
                      </a:endParaRPr>
                    </a:p>
                  </a:txBody>
                  <a:tcPr marL="0" marR="0" marT="0" marB="0" anchor="ctr"/>
                </a:tc>
                <a:tc>
                  <a:txBody>
                    <a:bodyPr/>
                    <a:lstStyle/>
                    <a:p>
                      <a:pPr algn="ctr" fontAlgn="t"/>
                      <a:r>
                        <a:rPr kumimoji="0" lang="en-US" sz="1300" b="0" i="0" u="none" strike="noStrike" kern="1200" cap="none" spc="0" normalizeH="0" baseline="0">
                          <a:ln>
                            <a:noFill/>
                          </a:ln>
                          <a:solidFill>
                            <a:prstClr val="black"/>
                          </a:solidFill>
                          <a:effectLst/>
                          <a:uLnTx/>
                          <a:uFillTx/>
                          <a:latin typeface="Segoe UI"/>
                          <a:ea typeface="+mn-ea"/>
                          <a:cs typeface="+mn-cs"/>
                        </a:rPr>
                        <a:t>An association between a customer and a Group.</a:t>
                      </a:r>
                    </a:p>
                  </a:txBody>
                  <a:tcPr marL="0" marR="0" marT="0" marB="0" anchor="ctr"/>
                </a:tc>
                <a:extLst>
                  <a:ext uri="{0D108BD9-81ED-4DB2-BD59-A6C34878D82A}">
                    <a16:rowId xmlns:a16="http://schemas.microsoft.com/office/drawing/2014/main" val="448341406"/>
                  </a:ext>
                </a:extLst>
              </a:tr>
            </a:tbl>
          </a:graphicData>
        </a:graphic>
      </p:graphicFrame>
    </p:spTree>
    <p:extLst>
      <p:ext uri="{BB962C8B-B14F-4D97-AF65-F5344CB8AC3E}">
        <p14:creationId xmlns:p14="http://schemas.microsoft.com/office/powerpoint/2010/main" val="17286878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6.25E-7 -4.81481E-6 L -6.25E-7 0.03542 " pathEditMode="relative" rAng="0" ptsTypes="AA">
                                      <p:cBhvr>
                                        <p:cTn id="9" dur="5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Grs1xNTjTZKENexiDUF3g"/>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Product Template 2020 v06 COMPRESSED.potx" id="{6C9E57BC-CC5F-467D-812F-9B7AAB82C522}" vid="{93F3D524-A202-44F5-9EC3-C27CB8767C38}"/>
    </a:ext>
  </a:extLst>
</a:theme>
</file>

<file path=ppt/theme/theme5.xml><?xml version="1.0" encoding="utf-8"?>
<a:theme xmlns:a="http://schemas.openxmlformats.org/drawingml/2006/main" name="LIGHT GRAY TEMPLATE">
  <a:themeElements>
    <a:clrScheme name="Custom 3">
      <a:dk1>
        <a:srgbClr val="1A1A1A"/>
      </a:dk1>
      <a:lt1>
        <a:srgbClr val="FFFFFF"/>
      </a:lt1>
      <a:dk2>
        <a:srgbClr val="0D0D0D"/>
      </a:dk2>
      <a:lt2>
        <a:srgbClr val="E6E6E6"/>
      </a:lt2>
      <a:accent1>
        <a:srgbClr val="0078D4"/>
      </a:accent1>
      <a:accent2>
        <a:srgbClr val="243A5E"/>
      </a:accent2>
      <a:accent3>
        <a:srgbClr val="50E6FF"/>
      </a:accent3>
      <a:accent4>
        <a:srgbClr val="515251"/>
      </a:accent4>
      <a:accent5>
        <a:srgbClr val="737373"/>
      </a:accent5>
      <a:accent6>
        <a:srgbClr val="D2D2D2"/>
      </a:accent6>
      <a:hlink>
        <a:srgbClr val="0076D3"/>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7030A0"/>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16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rosft365_PowerPoint_template_Feb2020_BC" id="{8B530116-1539-874A-951A-1C404D843E07}" vid="{E4596DA4-6C73-3D44-BAD3-1699CE9C902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928BA140C18543A792BA1CAFFAC3F5" ma:contentTypeVersion="17" ma:contentTypeDescription="Create a new document." ma:contentTypeScope="" ma:versionID="6cf7205d31c77f78f2de9f1f23506612">
  <xsd:schema xmlns:xsd="http://www.w3.org/2001/XMLSchema" xmlns:xs="http://www.w3.org/2001/XMLSchema" xmlns:p="http://schemas.microsoft.com/office/2006/metadata/properties" xmlns:ns1="http://schemas.microsoft.com/sharepoint/v3" xmlns:ns2="ce1c67b8-2098-43d7-b846-1b6c27fb687a" xmlns:ns3="ebee02fc-aa92-4ccf-baef-2bc29ee229e3" xmlns:ns4="230e9df3-be65-4c73-a93b-d1236ebd677e" targetNamespace="http://schemas.microsoft.com/office/2006/metadata/properties" ma:root="true" ma:fieldsID="8df25a0005e8e90a175b860fe9de3bd0" ns1:_="" ns2:_="" ns3:_="" ns4:_="">
    <xsd:import namespace="http://schemas.microsoft.com/sharepoint/v3"/>
    <xsd:import namespace="ce1c67b8-2098-43d7-b846-1b6c27fb687a"/>
    <xsd:import namespace="ebee02fc-aa92-4ccf-baef-2bc29ee229e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1c67b8-2098-43d7-b846-1b6c27fb68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ee02fc-aa92-4ccf-baef-2bc29ee229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f3520f3-e779-4c56-9e6c-b3bcb1d70b8a}" ma:internalName="TaxCatchAll" ma:showField="CatchAllData" ma:web="ebee02fc-aa92-4ccf-baef-2bc29ee229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ce1c67b8-2098-43d7-b846-1b6c27fb687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461D40A4-9A9F-4BB3-96B9-7A7B4BF6876D}">
  <ds:schemaRefs>
    <ds:schemaRef ds:uri="http://schemas.microsoft.com/sharepoint/v3/contenttype/forms"/>
  </ds:schemaRefs>
</ds:datastoreItem>
</file>

<file path=customXml/itemProps2.xml><?xml version="1.0" encoding="utf-8"?>
<ds:datastoreItem xmlns:ds="http://schemas.openxmlformats.org/officeDocument/2006/customXml" ds:itemID="{E15D2665-E249-48F9-A2CD-AE14109A2A38}">
  <ds:schemaRefs>
    <ds:schemaRef ds:uri="230e9df3-be65-4c73-a93b-d1236ebd677e"/>
    <ds:schemaRef ds:uri="ce1c67b8-2098-43d7-b846-1b6c27fb687a"/>
    <ds:schemaRef ds:uri="ebee02fc-aa92-4ccf-baef-2bc29ee229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912D21A-8B86-490A-8063-F9295C456704}">
  <ds:schemaRef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schemas.microsoft.com/sharepoint/v3"/>
    <ds:schemaRef ds:uri="http://purl.org/dc/dcmitype/"/>
    <ds:schemaRef ds:uri="230e9df3-be65-4c73-a93b-d1236ebd677e"/>
    <ds:schemaRef ds:uri="http://www.w3.org/XML/1998/namespace"/>
    <ds:schemaRef ds:uri="http://schemas.microsoft.com/office/2006/documentManagement/types"/>
    <ds:schemaRef ds:uri="ebee02fc-aa92-4ccf-baef-2bc29ee229e3"/>
    <ds:schemaRef ds:uri="ce1c67b8-2098-43d7-b846-1b6c27fb687a"/>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TotalTime>
  <Words>3200</Words>
  <Application>Microsoft Office PowerPoint</Application>
  <PresentationFormat>Widescreen</PresentationFormat>
  <Paragraphs>366</Paragraphs>
  <Slides>16</Slides>
  <Notes>16</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16</vt:i4>
      </vt:variant>
    </vt:vector>
  </HeadingPairs>
  <TitlesOfParts>
    <vt:vector size="32" baseType="lpstr">
      <vt:lpstr>-apple-system</vt:lpstr>
      <vt:lpstr>Arial</vt:lpstr>
      <vt:lpstr>Calibri</vt:lpstr>
      <vt:lpstr>Calibri Light</vt:lpstr>
      <vt:lpstr>Consolas</vt:lpstr>
      <vt:lpstr>Segoe UI</vt:lpstr>
      <vt:lpstr>Segoe UI Semibold</vt:lpstr>
      <vt:lpstr>Segoe UI Semilight</vt:lpstr>
      <vt:lpstr>Symbol</vt:lpstr>
      <vt:lpstr>Wingdings</vt:lpstr>
      <vt:lpstr>Office Theme</vt:lpstr>
      <vt:lpstr>1_Office Theme</vt:lpstr>
      <vt:lpstr>3_White Template</vt:lpstr>
      <vt:lpstr>White Template</vt:lpstr>
      <vt:lpstr>LIGHT GRAY TEMPLATE</vt:lpstr>
      <vt:lpstr>think-cell Slide</vt:lpstr>
      <vt:lpstr>Financial Services Data Model</vt:lpstr>
      <vt:lpstr>PowerPoint Presentation</vt:lpstr>
      <vt:lpstr>Microsoft Common Data Model</vt:lpstr>
      <vt:lpstr>Common Data Model schema</vt:lpstr>
      <vt:lpstr>Microsoft Cloud for Financial Services Data model</vt:lpstr>
      <vt:lpstr>Data Model layers</vt:lpstr>
      <vt:lpstr> Data Model in Cloud for Financial Services</vt:lpstr>
      <vt:lpstr>PowerPoint Presentation</vt:lpstr>
      <vt:lpstr>PowerPoint Presentation</vt:lpstr>
      <vt:lpstr>PowerPoint Presentation</vt:lpstr>
      <vt:lpstr>PowerPoint Presentation</vt:lpstr>
      <vt:lpstr>PowerPoint Presentation</vt:lpstr>
      <vt:lpstr>Entity Relationship Diagram walkthrough</vt:lpstr>
      <vt:lpstr>Financial Services Data Model extensibility</vt:lpstr>
      <vt:lpstr>How partners enable Microsoft Cloud for Financial Services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Cloud for Healthcare-in-a-day  Module 2: Healthcare CDM</dc:title>
  <dc:creator>Rudra Modi</dc:creator>
  <cp:lastModifiedBy>Ilya Venger</cp:lastModifiedBy>
  <cp:revision>9</cp:revision>
  <dcterms:created xsi:type="dcterms:W3CDTF">2020-11-17T13:56:41Z</dcterms:created>
  <dcterms:modified xsi:type="dcterms:W3CDTF">2021-11-09T14:47:52Z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0x0101002C928BA140C18543A792BA1CAFFAC3F5</vt:lpwstr>
  </property>
  <property fmtid="{D5CDD505-2E9C-101B-9397-08002B2CF9AE}" pid="3" name="MediaServiceImageTags">
    <vt:lpwstr/>
  </property>
</Properties>
</file>